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5" r:id="rId6"/>
    <p:sldId id="261" r:id="rId7"/>
    <p:sldId id="267" r:id="rId8"/>
    <p:sldId id="263" r:id="rId9"/>
    <p:sldId id="260" r:id="rId10"/>
    <p:sldId id="278" r:id="rId11"/>
    <p:sldId id="268" r:id="rId12"/>
    <p:sldId id="269" r:id="rId13"/>
    <p:sldId id="270" r:id="rId14"/>
    <p:sldId id="271" r:id="rId15"/>
    <p:sldId id="272" r:id="rId16"/>
    <p:sldId id="274" r:id="rId17"/>
    <p:sldId id="275" r:id="rId18"/>
    <p:sldId id="273" r:id="rId19"/>
    <p:sldId id="276" r:id="rId20"/>
    <p:sldId id="277" r:id="rId21"/>
  </p:sldIdLst>
  <p:sldSz cx="18288000" cy="10287000"/>
  <p:notesSz cx="10287000" cy="1828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명희 김" initials="명김" lastIdx="1" clrIdx="0">
    <p:extLst>
      <p:ext uri="{19B8F6BF-5375-455C-9EA6-DF929625EA0E}">
        <p15:presenceInfo xmlns:p15="http://schemas.microsoft.com/office/powerpoint/2012/main" userId="9c50fea9f0c380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3F"/>
    <a:srgbClr val="004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1" autoAdjust="0"/>
    <p:restoredTop sz="94660"/>
  </p:normalViewPr>
  <p:slideViewPr>
    <p:cSldViewPr>
      <p:cViewPr varScale="1">
        <p:scale>
          <a:sx n="41" d="100"/>
          <a:sy n="41" d="100"/>
        </p:scale>
        <p:origin x="24" y="9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D5576860-1CA0-46C1-9616-C92F06EF35BA}" type="datetimeFigureOut">
              <a:rPr lang="ko-KR" altLang="en-US" smtClean="0"/>
              <a:t>2023-06-12</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204FCFE7-4420-47D6-A3FB-A3325B6AAF70}" type="slidenum">
              <a:rPr lang="ko-KR" altLang="en-US" smtClean="0"/>
              <a:t>‹#›</a:t>
            </a:fld>
            <a:endParaRPr lang="ko-KR" altLang="en-US"/>
          </a:p>
        </p:txBody>
      </p:sp>
    </p:spTree>
    <p:extLst>
      <p:ext uri="{BB962C8B-B14F-4D97-AF65-F5344CB8AC3E}">
        <p14:creationId xmlns:p14="http://schemas.microsoft.com/office/powerpoint/2010/main" val="101739510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purpose: to let the users who were </a:t>
            </a:r>
            <a:r>
              <a:rPr lang="ko-KR" altLang="en-US" dirty="0"/>
              <a:t>소외되었던 </a:t>
            </a:r>
            <a:r>
              <a:rPr lang="en-US" altLang="ko-KR" dirty="0" err="1"/>
              <a:t>exsiting</a:t>
            </a:r>
            <a:r>
              <a:rPr lang="en-US" altLang="ko-KR" dirty="0"/>
              <a:t> map application such as who has small pace, slow walking speed, need to move in wheelchair or crutches or who has a huge luggage to carry. </a:t>
            </a:r>
          </a:p>
          <a:p>
            <a:r>
              <a:rPr lang="en-US" altLang="ko-KR" dirty="0"/>
              <a:t>All people including those user also can </a:t>
            </a:r>
            <a:r>
              <a:rPr lang="ko-KR" altLang="en-US" dirty="0"/>
              <a:t>사용하다 </a:t>
            </a:r>
            <a:r>
              <a:rPr lang="en-US" altLang="ko-KR" dirty="0"/>
              <a:t>this application.</a:t>
            </a:r>
            <a:endParaRPr lang="ko-KR" altLang="en-US" dirty="0"/>
          </a:p>
        </p:txBody>
      </p:sp>
      <p:sp>
        <p:nvSpPr>
          <p:cNvPr id="4" name="슬라이드 번호 개체 틀 3"/>
          <p:cNvSpPr>
            <a:spLocks noGrp="1"/>
          </p:cNvSpPr>
          <p:nvPr>
            <p:ph type="sldNum" sz="quarter" idx="5"/>
          </p:nvPr>
        </p:nvSpPr>
        <p:spPr/>
        <p:txBody>
          <a:bodyPr/>
          <a:lstStyle/>
          <a:p>
            <a:fld id="{204FCFE7-4420-47D6-A3FB-A3325B6AAF70}" type="slidenum">
              <a:rPr lang="ko-KR" altLang="en-US" smtClean="0"/>
              <a:t>3</a:t>
            </a:fld>
            <a:endParaRPr lang="ko-KR" altLang="en-US"/>
          </a:p>
        </p:txBody>
      </p:sp>
    </p:spTree>
    <p:extLst>
      <p:ext uri="{BB962C8B-B14F-4D97-AF65-F5344CB8AC3E}">
        <p14:creationId xmlns:p14="http://schemas.microsoft.com/office/powerpoint/2010/main" val="34543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Benefit. We can use personalized customized function for the all users by calculating each walking speed and checking the conditions the user is </a:t>
            </a:r>
            <a:r>
              <a:rPr lang="ko-KR" altLang="en-US" dirty="0"/>
              <a:t>겪고 있는</a:t>
            </a:r>
            <a:r>
              <a:rPr lang="en-US" altLang="ko-KR" dirty="0"/>
              <a:t>. </a:t>
            </a:r>
          </a:p>
          <a:p>
            <a:r>
              <a:rPr lang="en-US" altLang="ko-KR" dirty="0"/>
              <a:t>+ the</a:t>
            </a:r>
            <a:r>
              <a:rPr lang="ko-KR" altLang="en-US" dirty="0"/>
              <a:t> </a:t>
            </a:r>
            <a:r>
              <a:rPr lang="en-US" altLang="ko-KR" dirty="0"/>
              <a:t>convenient interface which is also can be </a:t>
            </a:r>
            <a:r>
              <a:rPr lang="en-US" altLang="ko-KR" dirty="0" err="1"/>
              <a:t>customed</a:t>
            </a:r>
            <a:r>
              <a:rPr lang="en-US" altLang="ko-KR" dirty="0"/>
              <a:t> for individual through checking the </a:t>
            </a:r>
            <a:r>
              <a:rPr lang="ko-KR" altLang="en-US" dirty="0"/>
              <a:t>스마트폰 약자</a:t>
            </a:r>
            <a:r>
              <a:rPr lang="en-US" altLang="ko-KR" dirty="0"/>
              <a:t>, managing font size and more.</a:t>
            </a:r>
          </a:p>
          <a:p>
            <a:r>
              <a:rPr lang="en-US" altLang="ko-KR" dirty="0"/>
              <a:t>We also contains sharing system for the application users so that everyone can </a:t>
            </a:r>
            <a:r>
              <a:rPr lang="ko-KR" altLang="en-US" dirty="0"/>
              <a:t>접근하다 </a:t>
            </a:r>
            <a:r>
              <a:rPr lang="en-US" altLang="ko-KR" dirty="0"/>
              <a:t>the </a:t>
            </a:r>
            <a:r>
              <a:rPr lang="ko-KR" altLang="en-US" dirty="0"/>
              <a:t>실시간 소식에</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204FCFE7-4420-47D6-A3FB-A3325B6AAF70}" type="slidenum">
              <a:rPr lang="ko-KR" altLang="en-US" smtClean="0"/>
              <a:t>4</a:t>
            </a:fld>
            <a:endParaRPr lang="ko-KR" altLang="en-US"/>
          </a:p>
        </p:txBody>
      </p:sp>
    </p:spTree>
    <p:extLst>
      <p:ext uri="{BB962C8B-B14F-4D97-AF65-F5344CB8AC3E}">
        <p14:creationId xmlns:p14="http://schemas.microsoft.com/office/powerpoint/2010/main" val="79547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204FCFE7-4420-47D6-A3FB-A3325B6AAF70}" type="slidenum">
              <a:rPr lang="ko-KR" altLang="en-US" smtClean="0"/>
              <a:t>10</a:t>
            </a:fld>
            <a:endParaRPr lang="ko-KR" altLang="en-US"/>
          </a:p>
        </p:txBody>
      </p:sp>
    </p:spTree>
    <p:extLst>
      <p:ext uri="{BB962C8B-B14F-4D97-AF65-F5344CB8AC3E}">
        <p14:creationId xmlns:p14="http://schemas.microsoft.com/office/powerpoint/2010/main" val="375254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E7999C-6263-D6D5-4F9E-3BC41DB532A3}"/>
              </a:ext>
            </a:extLst>
          </p:cNvPr>
          <p:cNvSpPr>
            <a:spLocks noGrp="1"/>
          </p:cNvSpPr>
          <p:nvPr>
            <p:ph type="ctrTitle"/>
          </p:nvPr>
        </p:nvSpPr>
        <p:spPr>
          <a:xfrm>
            <a:off x="2286000" y="1683545"/>
            <a:ext cx="13716000" cy="3581400"/>
          </a:xfrm>
        </p:spPr>
        <p:txBody>
          <a:bodyPr anchor="b"/>
          <a:lstStyle>
            <a:lvl1pPr algn="ctr">
              <a:defRPr sz="9000"/>
            </a:lvl1pPr>
          </a:lstStyle>
          <a:p>
            <a:r>
              <a:rPr lang="ko-KR" altLang="en-US"/>
              <a:t>마스터 제목 스타일 편집</a:t>
            </a:r>
          </a:p>
        </p:txBody>
      </p:sp>
      <p:sp>
        <p:nvSpPr>
          <p:cNvPr id="3" name="부제목 2">
            <a:extLst>
              <a:ext uri="{FF2B5EF4-FFF2-40B4-BE49-F238E27FC236}">
                <a16:creationId xmlns:a16="http://schemas.microsoft.com/office/drawing/2014/main" id="{AC63CCD2-0059-5B4B-EA91-9B4A20165F5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491244-1B9D-BAB8-7C61-972A3E9BA8FA}"/>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D50BEE9C-D375-DBD8-31F4-A839CA4C2212}"/>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825BC1A0-62F3-3F33-5F45-FA571D8C7A2B}"/>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136458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2F4890-5880-4B3C-F432-4919FD3BCC7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2D4619B-3337-17BE-2FC6-FF47F22A98D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EA2A2CC-DB6D-5908-A99C-285B37C5E85E}"/>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E8AFDDD5-9EB8-37AF-C8BC-B4E0AC8BA452}"/>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B77D1F7D-5B57-AB44-05C5-2CF7AB8F2EBE}"/>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224109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FD870F1-A264-ECF7-3B90-8469344E1123}"/>
              </a:ext>
            </a:extLst>
          </p:cNvPr>
          <p:cNvSpPr>
            <a:spLocks noGrp="1"/>
          </p:cNvSpPr>
          <p:nvPr>
            <p:ph type="title" orient="vert"/>
          </p:nvPr>
        </p:nvSpPr>
        <p:spPr>
          <a:xfrm>
            <a:off x="13087350" y="547688"/>
            <a:ext cx="3943350" cy="8717757"/>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BE83D28-17B1-033C-8071-5D28FED6F1D6}"/>
              </a:ext>
            </a:extLst>
          </p:cNvPr>
          <p:cNvSpPr>
            <a:spLocks noGrp="1"/>
          </p:cNvSpPr>
          <p:nvPr>
            <p:ph type="body" orient="vert" idx="1"/>
          </p:nvPr>
        </p:nvSpPr>
        <p:spPr>
          <a:xfrm>
            <a:off x="1257300" y="547688"/>
            <a:ext cx="11601450" cy="871775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F26532C-EAF6-8F11-2922-AC6578751ECF}"/>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6011D458-AD84-8FC2-0B60-9A6350871F72}"/>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A57B6EE7-7B45-322C-924A-1C90DACADC2C}"/>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393649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B6493A-9CB3-6398-EF97-BF6E7043667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7B25559-BF23-9A9E-C010-000647118B0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08879D9-70EA-C57B-52D2-D87F2421D8C0}"/>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E96BD44F-8EE0-CCB5-0CFA-6D7CF9EF9AA9}"/>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93C5232E-AC21-3FB6-C933-7C17049BA39A}"/>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3497989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B43826-9536-B95F-64FA-12D1EAF2A15D}"/>
              </a:ext>
            </a:extLst>
          </p:cNvPr>
          <p:cNvSpPr>
            <a:spLocks noGrp="1"/>
          </p:cNvSpPr>
          <p:nvPr>
            <p:ph type="title"/>
          </p:nvPr>
        </p:nvSpPr>
        <p:spPr>
          <a:xfrm>
            <a:off x="1247775" y="2564608"/>
            <a:ext cx="15773400" cy="4279106"/>
          </a:xfrm>
        </p:spPr>
        <p:txBody>
          <a:bodyPr anchor="b"/>
          <a:lstStyle>
            <a:lvl1pPr>
              <a:defRPr sz="9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4C37072-0224-8ED9-9837-881D3A720A84}"/>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FB445DC-F787-2861-2D7A-5CD75D313A98}"/>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629D9130-F2F0-AB56-EDAB-5985BEF9C560}"/>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8D26D70D-7DB5-B93C-A687-C02C37AF7B02}"/>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96093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1900CC-08A4-16EC-D362-10915841B7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700CC09-B684-D234-4169-317EC3EC0C4A}"/>
              </a:ext>
            </a:extLst>
          </p:cNvPr>
          <p:cNvSpPr>
            <a:spLocks noGrp="1"/>
          </p:cNvSpPr>
          <p:nvPr>
            <p:ph sz="half" idx="1"/>
          </p:nvPr>
        </p:nvSpPr>
        <p:spPr>
          <a:xfrm>
            <a:off x="1257300" y="2738438"/>
            <a:ext cx="7772400" cy="652700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02B2A40-328C-4662-318A-03D8AD505C4C}"/>
              </a:ext>
            </a:extLst>
          </p:cNvPr>
          <p:cNvSpPr>
            <a:spLocks noGrp="1"/>
          </p:cNvSpPr>
          <p:nvPr>
            <p:ph sz="half" idx="2"/>
          </p:nvPr>
        </p:nvSpPr>
        <p:spPr>
          <a:xfrm>
            <a:off x="9258300" y="2738438"/>
            <a:ext cx="7772400" cy="6527007"/>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8E458A0-D8BB-FF6F-B965-E0F976D53974}"/>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6" name="바닥글 개체 틀 5">
            <a:extLst>
              <a:ext uri="{FF2B5EF4-FFF2-40B4-BE49-F238E27FC236}">
                <a16:creationId xmlns:a16="http://schemas.microsoft.com/office/drawing/2014/main" id="{978F8AA3-0313-1657-0879-8A6AFBB0FA16}"/>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CED3BFEF-0330-94D6-B454-DEF9D79C3E3F}"/>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7511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52F155-2DBE-D9AD-90A5-2D4BFBD9F068}"/>
              </a:ext>
            </a:extLst>
          </p:cNvPr>
          <p:cNvSpPr>
            <a:spLocks noGrp="1"/>
          </p:cNvSpPr>
          <p:nvPr>
            <p:ph type="title"/>
          </p:nvPr>
        </p:nvSpPr>
        <p:spPr>
          <a:xfrm>
            <a:off x="1259682" y="547688"/>
            <a:ext cx="15773400" cy="1988345"/>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C50456F-08E7-5C3B-A6E4-832585E52621}"/>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82B57D2-2160-202E-045B-8E5769EB63D7}"/>
              </a:ext>
            </a:extLst>
          </p:cNvPr>
          <p:cNvSpPr>
            <a:spLocks noGrp="1"/>
          </p:cNvSpPr>
          <p:nvPr>
            <p:ph sz="half" idx="2"/>
          </p:nvPr>
        </p:nvSpPr>
        <p:spPr>
          <a:xfrm>
            <a:off x="1259683" y="3757613"/>
            <a:ext cx="7736681" cy="552688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2FBFCBF-F96D-19D4-A1A5-CB6C7C5FA02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3B759E78-D160-51A9-1DC4-FF9E7EEC9471}"/>
              </a:ext>
            </a:extLst>
          </p:cNvPr>
          <p:cNvSpPr>
            <a:spLocks noGrp="1"/>
          </p:cNvSpPr>
          <p:nvPr>
            <p:ph sz="quarter" idx="4"/>
          </p:nvPr>
        </p:nvSpPr>
        <p:spPr>
          <a:xfrm>
            <a:off x="9258300" y="3757613"/>
            <a:ext cx="7774782" cy="5526882"/>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F21057F-B0FD-C11A-8B75-98D400173EB1}"/>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8" name="바닥글 개체 틀 7">
            <a:extLst>
              <a:ext uri="{FF2B5EF4-FFF2-40B4-BE49-F238E27FC236}">
                <a16:creationId xmlns:a16="http://schemas.microsoft.com/office/drawing/2014/main" id="{96F3E04B-230F-622C-142B-536F3FCC6CE6}"/>
              </a:ext>
            </a:extLst>
          </p:cNvPr>
          <p:cNvSpPr>
            <a:spLocks noGrp="1"/>
          </p:cNvSpPr>
          <p:nvPr>
            <p:ph type="ftr" sz="quarter" idx="11"/>
          </p:nvPr>
        </p:nvSpPr>
        <p:spPr/>
        <p:txBody>
          <a:bodyPr/>
          <a:lstStyle/>
          <a:p>
            <a:endParaRPr lang="en-US"/>
          </a:p>
        </p:txBody>
      </p:sp>
      <p:sp>
        <p:nvSpPr>
          <p:cNvPr id="9" name="슬라이드 번호 개체 틀 8">
            <a:extLst>
              <a:ext uri="{FF2B5EF4-FFF2-40B4-BE49-F238E27FC236}">
                <a16:creationId xmlns:a16="http://schemas.microsoft.com/office/drawing/2014/main" id="{6E32D1F3-0114-6C67-D9CF-18FCE4D1CA8A}"/>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415493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C8B09D-EC9E-3A8A-A2C4-FA2A15B642B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918AC07-6869-8D3E-ECEF-75086D76CCA7}"/>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4" name="바닥글 개체 틀 3">
            <a:extLst>
              <a:ext uri="{FF2B5EF4-FFF2-40B4-BE49-F238E27FC236}">
                <a16:creationId xmlns:a16="http://schemas.microsoft.com/office/drawing/2014/main" id="{211ECD2D-CE69-25ED-D8F3-0BCA21489A24}"/>
              </a:ext>
            </a:extLst>
          </p:cNvPr>
          <p:cNvSpPr>
            <a:spLocks noGrp="1"/>
          </p:cNvSpPr>
          <p:nvPr>
            <p:ph type="ftr" sz="quarter" idx="11"/>
          </p:nvPr>
        </p:nvSpPr>
        <p:spPr/>
        <p:txBody>
          <a:bodyPr/>
          <a:lstStyle/>
          <a:p>
            <a:endParaRPr lang="en-US"/>
          </a:p>
        </p:txBody>
      </p:sp>
      <p:sp>
        <p:nvSpPr>
          <p:cNvPr id="5" name="슬라이드 번호 개체 틀 4">
            <a:extLst>
              <a:ext uri="{FF2B5EF4-FFF2-40B4-BE49-F238E27FC236}">
                <a16:creationId xmlns:a16="http://schemas.microsoft.com/office/drawing/2014/main" id="{17865A5A-3D16-1AB7-B135-DDBE19B0FE90}"/>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283439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A7D1B84-6ED1-1C2F-9839-A1BE33AD34D6}"/>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3" name="바닥글 개체 틀 2">
            <a:extLst>
              <a:ext uri="{FF2B5EF4-FFF2-40B4-BE49-F238E27FC236}">
                <a16:creationId xmlns:a16="http://schemas.microsoft.com/office/drawing/2014/main" id="{A61D4131-97CF-5199-5707-435F97B3D78F}"/>
              </a:ext>
            </a:extLst>
          </p:cNvPr>
          <p:cNvSpPr>
            <a:spLocks noGrp="1"/>
          </p:cNvSpPr>
          <p:nvPr>
            <p:ph type="ftr" sz="quarter" idx="11"/>
          </p:nvPr>
        </p:nvSpPr>
        <p:spPr/>
        <p:txBody>
          <a:bodyPr/>
          <a:lstStyle/>
          <a:p>
            <a:endParaRPr lang="en-US"/>
          </a:p>
        </p:txBody>
      </p:sp>
      <p:sp>
        <p:nvSpPr>
          <p:cNvPr id="4" name="슬라이드 번호 개체 틀 3">
            <a:extLst>
              <a:ext uri="{FF2B5EF4-FFF2-40B4-BE49-F238E27FC236}">
                <a16:creationId xmlns:a16="http://schemas.microsoft.com/office/drawing/2014/main" id="{58C14AE7-8AD6-2331-D453-EF341DEE4F8E}"/>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364027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052CBC-77F3-74C8-4205-DCC41F70D77C}"/>
              </a:ext>
            </a:extLst>
          </p:cNvPr>
          <p:cNvSpPr>
            <a:spLocks noGrp="1"/>
          </p:cNvSpPr>
          <p:nvPr>
            <p:ph type="title"/>
          </p:nvPr>
        </p:nvSpPr>
        <p:spPr>
          <a:xfrm>
            <a:off x="1259683" y="685800"/>
            <a:ext cx="5898356" cy="2400300"/>
          </a:xfrm>
        </p:spPr>
        <p:txBody>
          <a:bodyPr anchor="b"/>
          <a:lstStyle>
            <a:lvl1pPr>
              <a:defRPr sz="4800"/>
            </a:lvl1pPr>
          </a:lstStyle>
          <a:p>
            <a:r>
              <a:rPr lang="ko-KR" altLang="en-US"/>
              <a:t>마스터 제목 스타일 편집</a:t>
            </a:r>
          </a:p>
        </p:txBody>
      </p:sp>
      <p:sp>
        <p:nvSpPr>
          <p:cNvPr id="3" name="내용 개체 틀 2">
            <a:extLst>
              <a:ext uri="{FF2B5EF4-FFF2-40B4-BE49-F238E27FC236}">
                <a16:creationId xmlns:a16="http://schemas.microsoft.com/office/drawing/2014/main" id="{F34240A7-6F2B-5311-B0B5-466500DFDAA5}"/>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622D1F8-AC5F-592E-D114-84768CDB4B26}"/>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9E5F564-B9EF-93E3-2F80-D63EA5C298FC}"/>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6" name="바닥글 개체 틀 5">
            <a:extLst>
              <a:ext uri="{FF2B5EF4-FFF2-40B4-BE49-F238E27FC236}">
                <a16:creationId xmlns:a16="http://schemas.microsoft.com/office/drawing/2014/main" id="{826A35F0-B40C-BE42-374A-7A755EFABD39}"/>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98DDE291-07DC-083C-9A03-E97AD98F3CCF}"/>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1937963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EA7446-7F77-948D-0828-08CD25060A8E}"/>
              </a:ext>
            </a:extLst>
          </p:cNvPr>
          <p:cNvSpPr>
            <a:spLocks noGrp="1"/>
          </p:cNvSpPr>
          <p:nvPr>
            <p:ph type="title"/>
          </p:nvPr>
        </p:nvSpPr>
        <p:spPr>
          <a:xfrm>
            <a:off x="1259683" y="685800"/>
            <a:ext cx="5898356" cy="2400300"/>
          </a:xfrm>
        </p:spPr>
        <p:txBody>
          <a:bodyPr anchor="b"/>
          <a:lstStyle>
            <a:lvl1pPr>
              <a:defRPr sz="4800"/>
            </a:lvl1pPr>
          </a:lstStyle>
          <a:p>
            <a:r>
              <a:rPr lang="ko-KR" altLang="en-US"/>
              <a:t>마스터 제목 스타일 편집</a:t>
            </a:r>
          </a:p>
        </p:txBody>
      </p:sp>
      <p:sp>
        <p:nvSpPr>
          <p:cNvPr id="3" name="그림 개체 틀 2">
            <a:extLst>
              <a:ext uri="{FF2B5EF4-FFF2-40B4-BE49-F238E27FC236}">
                <a16:creationId xmlns:a16="http://schemas.microsoft.com/office/drawing/2014/main" id="{68377FD6-9939-F3E2-515C-929449BCFC96}"/>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ko-KR" altLang="en-US"/>
          </a:p>
        </p:txBody>
      </p:sp>
      <p:sp>
        <p:nvSpPr>
          <p:cNvPr id="4" name="텍스트 개체 틀 3">
            <a:extLst>
              <a:ext uri="{FF2B5EF4-FFF2-40B4-BE49-F238E27FC236}">
                <a16:creationId xmlns:a16="http://schemas.microsoft.com/office/drawing/2014/main" id="{D19AF58E-FA34-8B6E-0EBA-D33524D813C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A2B39EF-1ABF-10E5-0D90-828B2B29ACE6}"/>
              </a:ext>
            </a:extLst>
          </p:cNvPr>
          <p:cNvSpPr>
            <a:spLocks noGrp="1"/>
          </p:cNvSpPr>
          <p:nvPr>
            <p:ph type="dt" sz="half" idx="10"/>
          </p:nvPr>
        </p:nvSpPr>
        <p:spPr/>
        <p:txBody>
          <a:bodyPr/>
          <a:lstStyle/>
          <a:p>
            <a:fld id="{F8166F1F-CE9B-4651-A6AA-CD717754106B}" type="datetimeFigureOut">
              <a:rPr lang="en-US" smtClean="0"/>
              <a:t>6/12/2023</a:t>
            </a:fld>
            <a:endParaRPr lang="en-US"/>
          </a:p>
        </p:txBody>
      </p:sp>
      <p:sp>
        <p:nvSpPr>
          <p:cNvPr id="6" name="바닥글 개체 틀 5">
            <a:extLst>
              <a:ext uri="{FF2B5EF4-FFF2-40B4-BE49-F238E27FC236}">
                <a16:creationId xmlns:a16="http://schemas.microsoft.com/office/drawing/2014/main" id="{92C543D0-0FA1-0662-DB7B-C28DADA0135F}"/>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AF56AEF7-89AD-A1B7-8214-EEB6502EDA95}"/>
              </a:ext>
            </a:extLst>
          </p:cNvPr>
          <p:cNvSpPr>
            <a:spLocks noGrp="1"/>
          </p:cNvSpPr>
          <p:nvPr>
            <p:ph type="sldNum" sz="quarter" idx="12"/>
          </p:nvPr>
        </p:nvSpPr>
        <p:spPr/>
        <p:txBody>
          <a:bodyPr/>
          <a:lstStyle/>
          <a:p>
            <a:fld id="{F7021451-1387-4CA6-816F-3879F97B5CBC}" type="slidenum">
              <a:rPr lang="en-US" smtClean="0"/>
              <a:t>‹#›</a:t>
            </a:fld>
            <a:endParaRPr lang="en-US"/>
          </a:p>
        </p:txBody>
      </p:sp>
    </p:spTree>
    <p:extLst>
      <p:ext uri="{BB962C8B-B14F-4D97-AF65-F5344CB8AC3E}">
        <p14:creationId xmlns:p14="http://schemas.microsoft.com/office/powerpoint/2010/main" val="3713534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626E2A8-849E-9E2C-DEAE-6A1E6EDE021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AED6BCA-0FAB-EA35-A1A2-949355A7154A}"/>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B580F1-5F57-7DE3-891A-92BA1F2C152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F8166F1F-CE9B-4651-A6AA-CD717754106B}" type="datetimeFigureOut">
              <a:rPr lang="en-US" smtClean="0"/>
              <a:t>6/12/2023</a:t>
            </a:fld>
            <a:endParaRPr lang="en-US"/>
          </a:p>
        </p:txBody>
      </p:sp>
      <p:sp>
        <p:nvSpPr>
          <p:cNvPr id="5" name="바닥글 개체 틀 4">
            <a:extLst>
              <a:ext uri="{FF2B5EF4-FFF2-40B4-BE49-F238E27FC236}">
                <a16:creationId xmlns:a16="http://schemas.microsoft.com/office/drawing/2014/main" id="{32660E02-C917-3E94-04B4-3EE381002537}"/>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슬라이드 번호 개체 틀 5">
            <a:extLst>
              <a:ext uri="{FF2B5EF4-FFF2-40B4-BE49-F238E27FC236}">
                <a16:creationId xmlns:a16="http://schemas.microsoft.com/office/drawing/2014/main" id="{04C60B6E-E35D-3252-4DAA-5D80BE882703}"/>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707828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1"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1"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1"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1"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1"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ko-KR"/>
      </a:defPPr>
      <a:lvl1pPr marL="0" algn="l" defTabSz="1371600" rtl="0" eaLnBrk="1" latinLnBrk="1" hangingPunct="1">
        <a:defRPr sz="2700" kern="1200">
          <a:solidFill>
            <a:schemeClr val="tx1"/>
          </a:solidFill>
          <a:latin typeface="+mn-lt"/>
          <a:ea typeface="+mn-ea"/>
          <a:cs typeface="+mn-cs"/>
        </a:defRPr>
      </a:lvl1pPr>
      <a:lvl2pPr marL="685800" algn="l" defTabSz="1371600" rtl="0" eaLnBrk="1" latinLnBrk="1" hangingPunct="1">
        <a:defRPr sz="2700" kern="1200">
          <a:solidFill>
            <a:schemeClr val="tx1"/>
          </a:solidFill>
          <a:latin typeface="+mn-lt"/>
          <a:ea typeface="+mn-ea"/>
          <a:cs typeface="+mn-cs"/>
        </a:defRPr>
      </a:lvl2pPr>
      <a:lvl3pPr marL="1371600" algn="l" defTabSz="1371600" rtl="0" eaLnBrk="1" latinLnBrk="1" hangingPunct="1">
        <a:defRPr sz="2700" kern="1200">
          <a:solidFill>
            <a:schemeClr val="tx1"/>
          </a:solidFill>
          <a:latin typeface="+mn-lt"/>
          <a:ea typeface="+mn-ea"/>
          <a:cs typeface="+mn-cs"/>
        </a:defRPr>
      </a:lvl3pPr>
      <a:lvl4pPr marL="2057400" algn="l" defTabSz="1371600" rtl="0" eaLnBrk="1" latinLnBrk="1" hangingPunct="1">
        <a:defRPr sz="2700" kern="1200">
          <a:solidFill>
            <a:schemeClr val="tx1"/>
          </a:solidFill>
          <a:latin typeface="+mn-lt"/>
          <a:ea typeface="+mn-ea"/>
          <a:cs typeface="+mn-cs"/>
        </a:defRPr>
      </a:lvl4pPr>
      <a:lvl5pPr marL="2743200" algn="l" defTabSz="1371600" rtl="0" eaLnBrk="1" latinLnBrk="1" hangingPunct="1">
        <a:defRPr sz="2700" kern="1200">
          <a:solidFill>
            <a:schemeClr val="tx1"/>
          </a:solidFill>
          <a:latin typeface="+mn-lt"/>
          <a:ea typeface="+mn-ea"/>
          <a:cs typeface="+mn-cs"/>
        </a:defRPr>
      </a:lvl5pPr>
      <a:lvl6pPr marL="3429000" algn="l" defTabSz="1371600" rtl="0" eaLnBrk="1" latinLnBrk="1" hangingPunct="1">
        <a:defRPr sz="2700" kern="1200">
          <a:solidFill>
            <a:schemeClr val="tx1"/>
          </a:solidFill>
          <a:latin typeface="+mn-lt"/>
          <a:ea typeface="+mn-ea"/>
          <a:cs typeface="+mn-cs"/>
        </a:defRPr>
      </a:lvl6pPr>
      <a:lvl7pPr marL="4114800" algn="l" defTabSz="1371600" rtl="0" eaLnBrk="1" latinLnBrk="1" hangingPunct="1">
        <a:defRPr sz="2700" kern="1200">
          <a:solidFill>
            <a:schemeClr val="tx1"/>
          </a:solidFill>
          <a:latin typeface="+mn-lt"/>
          <a:ea typeface="+mn-ea"/>
          <a:cs typeface="+mn-cs"/>
        </a:defRPr>
      </a:lvl7pPr>
      <a:lvl8pPr marL="4800600" algn="l" defTabSz="1371600" rtl="0" eaLnBrk="1" latinLnBrk="1" hangingPunct="1">
        <a:defRPr sz="2700" kern="1200">
          <a:solidFill>
            <a:schemeClr val="tx1"/>
          </a:solidFill>
          <a:latin typeface="+mn-lt"/>
          <a:ea typeface="+mn-ea"/>
          <a:cs typeface="+mn-cs"/>
        </a:defRPr>
      </a:lvl8pPr>
      <a:lvl9pPr marL="5486400" algn="l" defTabSz="1371600" rtl="0" eaLnBrk="1" latinLnBrk="1"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807934" y="8224548"/>
            <a:ext cx="9586798" cy="1292662"/>
          </a:xfrm>
          <a:prstGeom prst="rect">
            <a:avLst/>
          </a:prstGeom>
          <a:noFill/>
        </p:spPr>
        <p:txBody>
          <a:bodyPr wrap="square" rtlCol="0" anchor="t">
            <a:spAutoFit/>
          </a:bodyPr>
          <a:lstStyle/>
          <a:p>
            <a:r>
              <a:rPr lang="en-US" sz="3900" kern="0" spc="-100" dirty="0">
                <a:solidFill>
                  <a:srgbClr val="00583F"/>
                </a:solidFill>
                <a:latin typeface="Gmarket Sans Light" pitchFamily="34" charset="0"/>
                <a:cs typeface="Gmarket Sans Light" pitchFamily="34" charset="0"/>
              </a:rPr>
              <a:t>A quick, convenient</a:t>
            </a:r>
          </a:p>
          <a:p>
            <a:r>
              <a:rPr lang="en-US" sz="3900" kern="0" spc="-100" dirty="0">
                <a:solidFill>
                  <a:srgbClr val="00583F"/>
                </a:solidFill>
                <a:latin typeface="Gmarket Sans Light" pitchFamily="34" charset="0"/>
                <a:cs typeface="Gmarket Sans Light" pitchFamily="34" charset="0"/>
              </a:rPr>
              <a:t>navigation service</a:t>
            </a:r>
            <a:endParaRPr lang="en-US" dirty="0">
              <a:solidFill>
                <a:srgbClr val="00583F"/>
              </a:solidFill>
            </a:endParaRPr>
          </a:p>
        </p:txBody>
      </p:sp>
      <p:sp>
        <p:nvSpPr>
          <p:cNvPr id="3" name="Object 3"/>
          <p:cNvSpPr txBox="1"/>
          <p:nvPr/>
        </p:nvSpPr>
        <p:spPr>
          <a:xfrm>
            <a:off x="7862194" y="667649"/>
            <a:ext cx="9674756" cy="846386"/>
          </a:xfrm>
          <a:prstGeom prst="rect">
            <a:avLst/>
          </a:prstGeom>
          <a:noFill/>
        </p:spPr>
        <p:txBody>
          <a:bodyPr wrap="square" rtlCol="0" anchor="t">
            <a:spAutoFit/>
          </a:bodyPr>
          <a:lstStyle/>
          <a:p>
            <a:pPr algn="r"/>
            <a:r>
              <a:rPr lang="en-US" sz="4900" kern="0" spc="-100" dirty="0">
                <a:solidFill>
                  <a:srgbClr val="00583F"/>
                </a:solidFill>
                <a:latin typeface="Gmarket Sans Medium" pitchFamily="34" charset="0"/>
                <a:cs typeface="Gmarket Sans Medium" pitchFamily="34" charset="0"/>
              </a:rPr>
              <a:t>Map For All</a:t>
            </a:r>
            <a:endParaRPr lang="en-US" dirty="0">
              <a:solidFill>
                <a:srgbClr val="00583F"/>
              </a:solidFill>
            </a:endParaRPr>
          </a:p>
        </p:txBody>
      </p:sp>
      <p:grpSp>
        <p:nvGrpSpPr>
          <p:cNvPr id="1001" name="그룹 1001"/>
          <p:cNvGrpSpPr/>
          <p:nvPr/>
        </p:nvGrpSpPr>
        <p:grpSpPr>
          <a:xfrm>
            <a:off x="6782655" y="3761253"/>
            <a:ext cx="4720400" cy="4463314"/>
            <a:chOff x="6782655" y="3761253"/>
            <a:chExt cx="4720400" cy="4463314"/>
          </a:xfrm>
        </p:grpSpPr>
        <p:grpSp>
          <p:nvGrpSpPr>
            <p:cNvPr id="1002" name="그룹 1002"/>
            <p:cNvGrpSpPr/>
            <p:nvPr/>
          </p:nvGrpSpPr>
          <p:grpSpPr>
            <a:xfrm>
              <a:off x="7861962" y="3761253"/>
              <a:ext cx="2561790" cy="1873055"/>
              <a:chOff x="7861962" y="3761253"/>
              <a:chExt cx="2561790" cy="1873055"/>
            </a:xfrm>
          </p:grpSpPr>
          <p:pic>
            <p:nvPicPr>
              <p:cNvPr id="6" name="Object 5"/>
              <p:cNvPicPr>
                <a:picLocks noChangeAspect="1"/>
              </p:cNvPicPr>
              <p:nvPr/>
            </p:nvPicPr>
            <p:blipFill>
              <a:blip r:embed="rId2" cstate="print"/>
              <a:stretch>
                <a:fillRect/>
              </a:stretch>
            </p:blipFill>
            <p:spPr>
              <a:xfrm>
                <a:off x="7861962" y="3761253"/>
                <a:ext cx="2561790" cy="1873055"/>
              </a:xfrm>
              <a:prstGeom prst="rect">
                <a:avLst/>
              </a:prstGeom>
            </p:spPr>
          </p:pic>
        </p:grpSp>
        <p:sp>
          <p:nvSpPr>
            <p:cNvPr id="8" name="Object 8"/>
            <p:cNvSpPr txBox="1"/>
            <p:nvPr/>
          </p:nvSpPr>
          <p:spPr>
            <a:xfrm>
              <a:off x="6782655" y="7532070"/>
              <a:ext cx="4720400" cy="692497"/>
            </a:xfrm>
            <a:prstGeom prst="rect">
              <a:avLst/>
            </a:prstGeom>
            <a:noFill/>
          </p:spPr>
          <p:txBody>
            <a:bodyPr wrap="square" rtlCol="0" anchor="ctr">
              <a:spAutoFit/>
            </a:bodyPr>
            <a:lstStyle/>
            <a:p>
              <a:pPr algn="ctr"/>
              <a:r>
                <a:rPr lang="en-US" sz="3900" kern="0" spc="-200" dirty="0">
                  <a:solidFill>
                    <a:srgbClr val="00583F"/>
                  </a:solidFill>
                  <a:latin typeface="Bauhaus 93" panose="04030905020B02020C02" pitchFamily="82" charset="0"/>
                </a:rPr>
                <a:t>MAP</a:t>
              </a:r>
              <a:r>
                <a:rPr lang="ko-KR" altLang="en-US" sz="3900" kern="0" spc="-200" dirty="0">
                  <a:solidFill>
                    <a:srgbClr val="00583F"/>
                  </a:solidFill>
                  <a:latin typeface="Bauhaus 93" panose="04030905020B02020C02" pitchFamily="82" charset="0"/>
                </a:rPr>
                <a:t> </a:t>
              </a:r>
              <a:r>
                <a:rPr lang="en-US" altLang="ko-KR" sz="3900" kern="0" spc="-200" dirty="0">
                  <a:solidFill>
                    <a:srgbClr val="00583F"/>
                  </a:solidFill>
                  <a:latin typeface="Bauhaus 93" panose="04030905020B02020C02" pitchFamily="82" charset="0"/>
                </a:rPr>
                <a:t>FOR</a:t>
              </a:r>
              <a:r>
                <a:rPr lang="ko-KR" altLang="en-US" sz="3900" kern="0" spc="-200" dirty="0">
                  <a:solidFill>
                    <a:srgbClr val="00583F"/>
                  </a:solidFill>
                  <a:latin typeface="Bauhaus 93" panose="04030905020B02020C02" pitchFamily="82" charset="0"/>
                </a:rPr>
                <a:t> </a:t>
              </a:r>
              <a:r>
                <a:rPr lang="en-US" altLang="ko-KR" sz="3900" kern="0" spc="-200" dirty="0">
                  <a:solidFill>
                    <a:srgbClr val="00583F"/>
                  </a:solidFill>
                  <a:latin typeface="Bauhaus 93" panose="04030905020B02020C02" pitchFamily="82" charset="0"/>
                </a:rPr>
                <a:t>ALL</a:t>
              </a:r>
              <a:endParaRPr lang="en-US" dirty="0">
                <a:solidFill>
                  <a:srgbClr val="00583F"/>
                </a:solidFill>
                <a:latin typeface="Bauhaus 93" panose="04030905020B02020C02" pitchFamily="82" charset="0"/>
              </a:endParaRPr>
            </a:p>
          </p:txBody>
        </p:sp>
      </p:grpSp>
      <p:sp>
        <p:nvSpPr>
          <p:cNvPr id="10" name="Object 10"/>
          <p:cNvSpPr txBox="1"/>
          <p:nvPr/>
        </p:nvSpPr>
        <p:spPr>
          <a:xfrm>
            <a:off x="3722626" y="1485291"/>
            <a:ext cx="13814323" cy="692497"/>
          </a:xfrm>
          <a:prstGeom prst="rect">
            <a:avLst/>
          </a:prstGeom>
          <a:noFill/>
        </p:spPr>
        <p:txBody>
          <a:bodyPr wrap="square" rtlCol="0" anchor="t">
            <a:spAutoFit/>
          </a:bodyPr>
          <a:lstStyle/>
          <a:p>
            <a:pPr algn="r"/>
            <a:r>
              <a:rPr lang="en-US" sz="3900" kern="0" spc="-100" dirty="0">
                <a:solidFill>
                  <a:srgbClr val="00583F"/>
                </a:solidFill>
                <a:latin typeface="Gmarket Sans Light" pitchFamily="34" charset="0"/>
                <a:cs typeface="Gmarket Sans Light" pitchFamily="34" charset="0"/>
              </a:rPr>
              <a:t>About Best Navigation service</a:t>
            </a:r>
            <a:endParaRPr lang="en-US" dirty="0">
              <a:solidFill>
                <a:srgbClr val="00583F"/>
              </a:solidFill>
            </a:endParaRPr>
          </a:p>
        </p:txBody>
      </p:sp>
      <p:pic>
        <p:nvPicPr>
          <p:cNvPr id="5" name="그림 4" descr="텍스트, 폰트, 그래픽, 친필이(가) 표시된 사진&#10;&#10;자동 생성된 설명">
            <a:extLst>
              <a:ext uri="{FF2B5EF4-FFF2-40B4-BE49-F238E27FC236}">
                <a16:creationId xmlns:a16="http://schemas.microsoft.com/office/drawing/2014/main" id="{189BBEF2-5D7E-9BF9-00C7-3E5D12D36C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1148" y="3201792"/>
            <a:ext cx="3883415" cy="388341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68A2EA04-ECC6-E6F0-4C59-8354781FAFD8}"/>
              </a:ext>
            </a:extLst>
          </p:cNvPr>
          <p:cNvSpPr txBox="1"/>
          <p:nvPr/>
        </p:nvSpPr>
        <p:spPr>
          <a:xfrm>
            <a:off x="990600" y="571500"/>
            <a:ext cx="11201400" cy="1031051"/>
          </a:xfrm>
          <a:prstGeom prst="rect">
            <a:avLst/>
          </a:prstGeom>
          <a:noFill/>
        </p:spPr>
        <p:txBody>
          <a:bodyPr wrap="square" rtlCol="0" anchor="t">
            <a:spAutoFit/>
          </a:bodyPr>
          <a:lstStyle/>
          <a:p>
            <a:r>
              <a:rPr lang="en-US" sz="6100" kern="0" spc="-200" dirty="0">
                <a:solidFill>
                  <a:srgbClr val="006F3E"/>
                </a:solidFill>
                <a:latin typeface="Gmarket Sans Light" pitchFamily="34" charset="0"/>
                <a:cs typeface="Gmarket Sans Light" pitchFamily="34" charset="0"/>
              </a:rPr>
              <a:t>6. Display the user's indoor location</a:t>
            </a:r>
            <a:endParaRPr lang="en-US" dirty="0"/>
          </a:p>
        </p:txBody>
      </p:sp>
      <p:sp>
        <p:nvSpPr>
          <p:cNvPr id="7" name="Object 15">
            <a:extLst>
              <a:ext uri="{FF2B5EF4-FFF2-40B4-BE49-F238E27FC236}">
                <a16:creationId xmlns:a16="http://schemas.microsoft.com/office/drawing/2014/main" id="{FAF44876-D22D-D826-65CD-C6A7FF7AEB75}"/>
              </a:ext>
            </a:extLst>
          </p:cNvPr>
          <p:cNvSpPr txBox="1"/>
          <p:nvPr/>
        </p:nvSpPr>
        <p:spPr>
          <a:xfrm>
            <a:off x="8458200" y="2705100"/>
            <a:ext cx="13702128" cy="7109639"/>
          </a:xfrm>
          <a:prstGeom prst="rect">
            <a:avLst/>
          </a:prstGeom>
          <a:noFill/>
        </p:spPr>
        <p:txBody>
          <a:bodyPr wrap="square" rtlCol="0" anchor="t">
            <a:spAutoFit/>
          </a:bodyPr>
          <a:lstStyle/>
          <a:p>
            <a:r>
              <a:rPr lang="en-US" altLang="ko-KR" sz="4800" kern="0" spc="-100" dirty="0">
                <a:solidFill>
                  <a:srgbClr val="006F3E"/>
                </a:solidFill>
                <a:latin typeface="Gmarket Sans Light" pitchFamily="34" charset="0"/>
                <a:cs typeface="Gmarket Sans Light" pitchFamily="34" charset="0"/>
              </a:rPr>
              <a:t>Use </a:t>
            </a:r>
            <a:r>
              <a:rPr lang="en-US" altLang="ko-KR" sz="4800" b="1" kern="0" spc="-100" dirty="0">
                <a:solidFill>
                  <a:srgbClr val="006F3E"/>
                </a:solidFill>
                <a:latin typeface="Gmarket Sans Light" pitchFamily="34" charset="0"/>
                <a:cs typeface="Gmarket Sans Light" pitchFamily="34" charset="0"/>
              </a:rPr>
              <a:t>'indoor positioning’ –using</a:t>
            </a:r>
            <a:r>
              <a:rPr lang="ko-KR" altLang="en-US" sz="4800" b="1" kern="0" spc="-100" dirty="0">
                <a:solidFill>
                  <a:srgbClr val="006F3E"/>
                </a:solidFill>
                <a:latin typeface="Gmarket Sans Light" pitchFamily="34" charset="0"/>
                <a:cs typeface="Gmarket Sans Light" pitchFamily="34" charset="0"/>
              </a:rPr>
              <a:t> </a:t>
            </a:r>
            <a:r>
              <a:rPr lang="en-US" altLang="ko-KR" sz="4800" b="1" kern="0" spc="-100" dirty="0" err="1">
                <a:solidFill>
                  <a:srgbClr val="006F3E"/>
                </a:solidFill>
                <a:latin typeface="Gmarket Sans Light" pitchFamily="34" charset="0"/>
                <a:cs typeface="Gmarket Sans Light" pitchFamily="34" charset="0"/>
              </a:rPr>
              <a:t>wifi</a:t>
            </a:r>
            <a:endParaRPr lang="en-US" altLang="ko-KR" sz="4800" b="1" kern="0" spc="-100" dirty="0">
              <a:solidFill>
                <a:srgbClr val="006F3E"/>
              </a:solidFill>
              <a:latin typeface="Gmarket Sans Light" pitchFamily="34" charset="0"/>
              <a:cs typeface="Gmarket Sans Light" pitchFamily="34" charset="0"/>
            </a:endParaRPr>
          </a:p>
          <a:p>
            <a:r>
              <a:rPr lang="en-US" altLang="ko-KR" sz="4800" kern="0" spc="-100" dirty="0">
                <a:solidFill>
                  <a:srgbClr val="006F3E"/>
                </a:solidFill>
                <a:latin typeface="Gmarket Sans Light" pitchFamily="34" charset="0"/>
                <a:cs typeface="Gmarket Sans Light" pitchFamily="34" charset="0"/>
              </a:rPr>
              <a:t>-</a:t>
            </a:r>
            <a:r>
              <a:rPr lang="en-US" altLang="ko-KR" sz="4000" kern="0" spc="-100" dirty="0">
                <a:latin typeface="Gmarket Sans Light" pitchFamily="34" charset="0"/>
                <a:cs typeface="Gmarket Sans Light" pitchFamily="34" charset="0"/>
              </a:rPr>
              <a:t>Can show precise user location indoors </a:t>
            </a:r>
          </a:p>
          <a:p>
            <a:r>
              <a:rPr lang="en-US" altLang="ko-KR" sz="4000" kern="0" spc="-100" dirty="0">
                <a:latin typeface="Gmarket Sans Light" pitchFamily="34" charset="0"/>
                <a:cs typeface="Gmarket Sans Light" pitchFamily="34" charset="0"/>
              </a:rPr>
              <a:t>as well as outdoors</a:t>
            </a:r>
          </a:p>
          <a:p>
            <a:endParaRPr lang="en-US" altLang="ko-KR" sz="4000" kern="0" spc="-100" dirty="0">
              <a:latin typeface="Gmarket Sans Light" pitchFamily="34" charset="0"/>
              <a:cs typeface="Gmarket Sans Light" pitchFamily="34" charset="0"/>
            </a:endParaRPr>
          </a:p>
          <a:p>
            <a:r>
              <a:rPr lang="en-US" altLang="ko-KR" sz="4000" kern="0" spc="-100" dirty="0">
                <a:latin typeface="Gmarket Sans Light" pitchFamily="34" charset="0"/>
                <a:cs typeface="Gmarket Sans Light" pitchFamily="34" charset="0"/>
              </a:rPr>
              <a:t>-Exceeded the limit of </a:t>
            </a:r>
          </a:p>
          <a:p>
            <a:r>
              <a:rPr lang="en-US" altLang="ko-KR" sz="4000" kern="0" spc="-100" dirty="0">
                <a:latin typeface="Gmarket Sans Light" pitchFamily="34" charset="0"/>
                <a:cs typeface="Gmarket Sans Light" pitchFamily="34" charset="0"/>
              </a:rPr>
              <a:t>‘GPS sensor only works externally’</a:t>
            </a:r>
          </a:p>
          <a:p>
            <a:endParaRPr lang="en-US" altLang="ko-KR" sz="4000" kern="0" spc="-100" dirty="0">
              <a:latin typeface="Gmarket Sans Light" pitchFamily="34" charset="0"/>
              <a:cs typeface="Gmarket Sans Light" pitchFamily="34" charset="0"/>
            </a:endParaRPr>
          </a:p>
          <a:p>
            <a:r>
              <a:rPr lang="en-US" altLang="ko-KR" sz="4000" kern="0" spc="-100" dirty="0">
                <a:latin typeface="Gmarket Sans Light" pitchFamily="34" charset="0"/>
                <a:cs typeface="Gmarket Sans Light" pitchFamily="34" charset="0"/>
              </a:rPr>
              <a:t>-Estimates the user's location </a:t>
            </a:r>
          </a:p>
          <a:p>
            <a:r>
              <a:rPr lang="en-US" altLang="ko-KR" sz="4000" kern="0" spc="-100" dirty="0">
                <a:latin typeface="Gmarket Sans Light" pitchFamily="34" charset="0"/>
                <a:cs typeface="Gmarket Sans Light" pitchFamily="34" charset="0"/>
              </a:rPr>
              <a:t>by measuring the signal strength of the Wi-Fi</a:t>
            </a:r>
          </a:p>
          <a:p>
            <a:r>
              <a:rPr lang="en-US" altLang="ko-KR" sz="4000" kern="0" spc="-100" dirty="0">
                <a:latin typeface="Gmarket Sans Light" pitchFamily="34" charset="0"/>
                <a:cs typeface="Gmarket Sans Light" pitchFamily="34" charset="0"/>
              </a:rPr>
              <a:t>(The signal strength is inversely proportional </a:t>
            </a:r>
          </a:p>
          <a:p>
            <a:r>
              <a:rPr lang="en-US" altLang="ko-KR" sz="4000" kern="0" spc="-100" dirty="0">
                <a:latin typeface="Gmarket Sans Light" pitchFamily="34" charset="0"/>
                <a:cs typeface="Gmarket Sans Light" pitchFamily="34" charset="0"/>
              </a:rPr>
              <a:t>to the distance between the user and the AP.)</a:t>
            </a:r>
          </a:p>
        </p:txBody>
      </p:sp>
      <p:pic>
        <p:nvPicPr>
          <p:cNvPr id="13" name="그림 12">
            <a:extLst>
              <a:ext uri="{FF2B5EF4-FFF2-40B4-BE49-F238E27FC236}">
                <a16:creationId xmlns:a16="http://schemas.microsoft.com/office/drawing/2014/main" id="{47A034A7-B17F-1D2D-69B3-BA9CFCE5D363}"/>
              </a:ext>
            </a:extLst>
          </p:cNvPr>
          <p:cNvPicPr>
            <a:picLocks noChangeAspect="1"/>
          </p:cNvPicPr>
          <p:nvPr/>
        </p:nvPicPr>
        <p:blipFill>
          <a:blip r:embed="rId3"/>
          <a:stretch>
            <a:fillRect/>
          </a:stretch>
        </p:blipFill>
        <p:spPr>
          <a:xfrm>
            <a:off x="3886200" y="6160980"/>
            <a:ext cx="3319373" cy="3587907"/>
          </a:xfrm>
          <a:prstGeom prst="rect">
            <a:avLst/>
          </a:prstGeom>
        </p:spPr>
      </p:pic>
      <p:pic>
        <p:nvPicPr>
          <p:cNvPr id="3" name="그림 2">
            <a:extLst>
              <a:ext uri="{FF2B5EF4-FFF2-40B4-BE49-F238E27FC236}">
                <a16:creationId xmlns:a16="http://schemas.microsoft.com/office/drawing/2014/main" id="{588ED582-04F5-C4DA-A2CD-EC1EF0249E97}"/>
              </a:ext>
            </a:extLst>
          </p:cNvPr>
          <p:cNvPicPr>
            <a:picLocks noChangeAspect="1"/>
          </p:cNvPicPr>
          <p:nvPr/>
        </p:nvPicPr>
        <p:blipFill>
          <a:blip r:embed="rId4"/>
          <a:stretch>
            <a:fillRect/>
          </a:stretch>
        </p:blipFill>
        <p:spPr>
          <a:xfrm>
            <a:off x="609600" y="2171700"/>
            <a:ext cx="3626963" cy="3711780"/>
          </a:xfrm>
          <a:prstGeom prst="rect">
            <a:avLst/>
          </a:prstGeom>
        </p:spPr>
      </p:pic>
    </p:spTree>
    <p:extLst>
      <p:ext uri="{BB962C8B-B14F-4D97-AF65-F5344CB8AC3E}">
        <p14:creationId xmlns:p14="http://schemas.microsoft.com/office/powerpoint/2010/main" val="2153314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AC02587-7BB0-782C-FBF9-6434BBC51500}"/>
              </a:ext>
            </a:extLst>
          </p:cNvPr>
          <p:cNvPicPr>
            <a:picLocks noChangeAspect="1"/>
          </p:cNvPicPr>
          <p:nvPr/>
        </p:nvPicPr>
        <p:blipFill>
          <a:blip r:embed="rId2"/>
          <a:stretch>
            <a:fillRect/>
          </a:stretch>
        </p:blipFill>
        <p:spPr>
          <a:xfrm>
            <a:off x="5105400" y="95250"/>
            <a:ext cx="12991959" cy="10096500"/>
          </a:xfrm>
          <a:prstGeom prst="rect">
            <a:avLst/>
          </a:prstGeom>
        </p:spPr>
      </p:pic>
      <p:sp>
        <p:nvSpPr>
          <p:cNvPr id="6" name="TextBox 5">
            <a:extLst>
              <a:ext uri="{FF2B5EF4-FFF2-40B4-BE49-F238E27FC236}">
                <a16:creationId xmlns:a16="http://schemas.microsoft.com/office/drawing/2014/main" id="{12FE0F11-EC6C-DD92-E8A8-8D3BDDE0B574}"/>
              </a:ext>
            </a:extLst>
          </p:cNvPr>
          <p:cNvSpPr txBox="1"/>
          <p:nvPr/>
        </p:nvSpPr>
        <p:spPr>
          <a:xfrm>
            <a:off x="533400" y="6591300"/>
            <a:ext cx="5180521" cy="1661993"/>
          </a:xfrm>
          <a:prstGeom prst="rect">
            <a:avLst/>
          </a:prstGeom>
          <a:noFill/>
        </p:spPr>
        <p:txBody>
          <a:bodyPr wrap="none" rtlCol="0">
            <a:spAutoFit/>
          </a:bodyPr>
          <a:lstStyle/>
          <a:p>
            <a:r>
              <a:rPr lang="en-US" altLang="ko-KR" sz="4400" i="1" dirty="0">
                <a:solidFill>
                  <a:srgbClr val="00583F"/>
                </a:solidFill>
                <a:latin typeface="Gmarket Sans Light"/>
              </a:rPr>
              <a:t>Diagrams</a:t>
            </a:r>
          </a:p>
          <a:p>
            <a:r>
              <a:rPr lang="en-US" altLang="ko-KR" sz="4800" dirty="0">
                <a:solidFill>
                  <a:srgbClr val="00583F"/>
                </a:solidFill>
                <a:latin typeface="Gmarket Sans Light"/>
              </a:rPr>
              <a:t>-</a:t>
            </a:r>
            <a:r>
              <a:rPr lang="en-US" altLang="ko-KR" sz="5400" dirty="0" err="1">
                <a:solidFill>
                  <a:srgbClr val="00583F"/>
                </a:solidFill>
                <a:latin typeface="Gmarket Sans Light"/>
              </a:rPr>
              <a:t>Usecase</a:t>
            </a:r>
            <a:r>
              <a:rPr lang="en-US" altLang="ko-KR" sz="5400" dirty="0">
                <a:solidFill>
                  <a:srgbClr val="00583F"/>
                </a:solidFill>
                <a:latin typeface="Gmarket Sans Light"/>
              </a:rPr>
              <a:t> Diagram</a:t>
            </a:r>
            <a:endParaRPr lang="ko-KR" altLang="en-US" sz="4800" dirty="0">
              <a:solidFill>
                <a:srgbClr val="00583F"/>
              </a:solidFill>
              <a:latin typeface="Gmarket Sans Light"/>
            </a:endParaRPr>
          </a:p>
        </p:txBody>
      </p:sp>
    </p:spTree>
    <p:extLst>
      <p:ext uri="{BB962C8B-B14F-4D97-AF65-F5344CB8AC3E}">
        <p14:creationId xmlns:p14="http://schemas.microsoft.com/office/powerpoint/2010/main" val="149267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A6C419-0B51-6C57-3442-972C8DA4C1E4}"/>
              </a:ext>
            </a:extLst>
          </p:cNvPr>
          <p:cNvSpPr txBox="1"/>
          <p:nvPr/>
        </p:nvSpPr>
        <p:spPr>
          <a:xfrm>
            <a:off x="381000" y="1714500"/>
            <a:ext cx="5038752" cy="1508105"/>
          </a:xfrm>
          <a:prstGeom prst="rect">
            <a:avLst/>
          </a:prstGeom>
          <a:noFill/>
        </p:spPr>
        <p:txBody>
          <a:bodyPr wrap="none" rtlCol="0">
            <a:spAutoFit/>
          </a:bodyPr>
          <a:lstStyle/>
          <a:p>
            <a:r>
              <a:rPr lang="en-US" altLang="ko-KR" sz="4400" i="1" dirty="0">
                <a:solidFill>
                  <a:srgbClr val="00583F"/>
                </a:solidFill>
                <a:latin typeface="Gmarket Sans Light"/>
              </a:rPr>
              <a:t>Diagrams</a:t>
            </a:r>
          </a:p>
          <a:p>
            <a:r>
              <a:rPr lang="en-US" altLang="ko-KR" sz="4800" dirty="0">
                <a:solidFill>
                  <a:srgbClr val="00583F"/>
                </a:solidFill>
                <a:latin typeface="Gmarket Sans Light"/>
              </a:rPr>
              <a:t>-Sequence Diagram</a:t>
            </a:r>
            <a:endParaRPr lang="ko-KR" altLang="en-US" sz="4800" dirty="0">
              <a:solidFill>
                <a:srgbClr val="00583F"/>
              </a:solidFill>
              <a:latin typeface="Gmarket Sans Light"/>
            </a:endParaRPr>
          </a:p>
        </p:txBody>
      </p:sp>
      <p:pic>
        <p:nvPicPr>
          <p:cNvPr id="5" name="그림 4">
            <a:extLst>
              <a:ext uri="{FF2B5EF4-FFF2-40B4-BE49-F238E27FC236}">
                <a16:creationId xmlns:a16="http://schemas.microsoft.com/office/drawing/2014/main" id="{8BE963C7-5260-7D9E-3320-F023CE2407A8}"/>
              </a:ext>
            </a:extLst>
          </p:cNvPr>
          <p:cNvPicPr>
            <a:picLocks noChangeAspect="1"/>
          </p:cNvPicPr>
          <p:nvPr/>
        </p:nvPicPr>
        <p:blipFill>
          <a:blip r:embed="rId2"/>
          <a:stretch>
            <a:fillRect/>
          </a:stretch>
        </p:blipFill>
        <p:spPr>
          <a:xfrm>
            <a:off x="5641196" y="533400"/>
            <a:ext cx="12442129" cy="9753600"/>
          </a:xfrm>
          <a:prstGeom prst="rect">
            <a:avLst/>
          </a:prstGeom>
        </p:spPr>
      </p:pic>
    </p:spTree>
    <p:extLst>
      <p:ext uri="{BB962C8B-B14F-4D97-AF65-F5344CB8AC3E}">
        <p14:creationId xmlns:p14="http://schemas.microsoft.com/office/powerpoint/2010/main" val="269905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B9E392A-6062-50AA-8F43-3D201CF7D784}"/>
              </a:ext>
            </a:extLst>
          </p:cNvPr>
          <p:cNvPicPr>
            <a:picLocks noChangeAspect="1"/>
          </p:cNvPicPr>
          <p:nvPr/>
        </p:nvPicPr>
        <p:blipFill>
          <a:blip r:embed="rId2"/>
          <a:stretch>
            <a:fillRect/>
          </a:stretch>
        </p:blipFill>
        <p:spPr>
          <a:xfrm>
            <a:off x="3743738" y="190500"/>
            <a:ext cx="14544262" cy="4191000"/>
          </a:xfrm>
          <a:prstGeom prst="rect">
            <a:avLst/>
          </a:prstGeom>
        </p:spPr>
      </p:pic>
      <p:pic>
        <p:nvPicPr>
          <p:cNvPr id="5" name="그림 4">
            <a:extLst>
              <a:ext uri="{FF2B5EF4-FFF2-40B4-BE49-F238E27FC236}">
                <a16:creationId xmlns:a16="http://schemas.microsoft.com/office/drawing/2014/main" id="{2DB044A6-587D-8638-FA66-AA6E96ED18CA}"/>
              </a:ext>
            </a:extLst>
          </p:cNvPr>
          <p:cNvPicPr>
            <a:picLocks noChangeAspect="1"/>
          </p:cNvPicPr>
          <p:nvPr/>
        </p:nvPicPr>
        <p:blipFill>
          <a:blip r:embed="rId3"/>
          <a:stretch>
            <a:fillRect/>
          </a:stretch>
        </p:blipFill>
        <p:spPr>
          <a:xfrm>
            <a:off x="3679903" y="4381500"/>
            <a:ext cx="11712498" cy="3201859"/>
          </a:xfrm>
          <a:prstGeom prst="rect">
            <a:avLst/>
          </a:prstGeom>
        </p:spPr>
      </p:pic>
    </p:spTree>
    <p:extLst>
      <p:ext uri="{BB962C8B-B14F-4D97-AF65-F5344CB8AC3E}">
        <p14:creationId xmlns:p14="http://schemas.microsoft.com/office/powerpoint/2010/main" val="403380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DA06F9-75C7-68F8-F8E4-CF3373FA2136}"/>
              </a:ext>
            </a:extLst>
          </p:cNvPr>
          <p:cNvSpPr txBox="1"/>
          <p:nvPr/>
        </p:nvSpPr>
        <p:spPr>
          <a:xfrm>
            <a:off x="457200" y="342900"/>
            <a:ext cx="4989123" cy="1600438"/>
          </a:xfrm>
          <a:prstGeom prst="rect">
            <a:avLst/>
          </a:prstGeom>
          <a:noFill/>
        </p:spPr>
        <p:txBody>
          <a:bodyPr wrap="none" rtlCol="0">
            <a:spAutoFit/>
          </a:bodyPr>
          <a:lstStyle/>
          <a:p>
            <a:r>
              <a:rPr lang="en-US" altLang="ko-KR" sz="4400" i="1" dirty="0">
                <a:solidFill>
                  <a:srgbClr val="00583F"/>
                </a:solidFill>
                <a:latin typeface="Gmarket Sans Light"/>
              </a:rPr>
              <a:t>Diagrams</a:t>
            </a:r>
          </a:p>
          <a:p>
            <a:r>
              <a:rPr lang="en-US" altLang="ko-KR" sz="4800" dirty="0">
                <a:solidFill>
                  <a:srgbClr val="00583F"/>
                </a:solidFill>
                <a:latin typeface="Gmarket Sans Light"/>
              </a:rPr>
              <a:t>-</a:t>
            </a:r>
            <a:r>
              <a:rPr lang="en-US" altLang="ko-KR" sz="5400" dirty="0">
                <a:solidFill>
                  <a:srgbClr val="00583F"/>
                </a:solidFill>
                <a:latin typeface="Gmarket Sans Light"/>
              </a:rPr>
              <a:t>Activity Diagram</a:t>
            </a:r>
            <a:endParaRPr lang="ko-KR" altLang="en-US" sz="4800" dirty="0">
              <a:solidFill>
                <a:srgbClr val="00583F"/>
              </a:solidFill>
              <a:latin typeface="Gmarket Sans Light"/>
            </a:endParaRPr>
          </a:p>
        </p:txBody>
      </p:sp>
      <p:pic>
        <p:nvPicPr>
          <p:cNvPr id="6" name="그림 5">
            <a:extLst>
              <a:ext uri="{FF2B5EF4-FFF2-40B4-BE49-F238E27FC236}">
                <a16:creationId xmlns:a16="http://schemas.microsoft.com/office/drawing/2014/main" id="{8C27F8BB-30B6-A155-F6DE-0F11B760829A}"/>
              </a:ext>
            </a:extLst>
          </p:cNvPr>
          <p:cNvPicPr>
            <a:picLocks noChangeAspect="1"/>
          </p:cNvPicPr>
          <p:nvPr/>
        </p:nvPicPr>
        <p:blipFill>
          <a:blip r:embed="rId2"/>
          <a:stretch>
            <a:fillRect/>
          </a:stretch>
        </p:blipFill>
        <p:spPr>
          <a:xfrm>
            <a:off x="2590800" y="2141160"/>
            <a:ext cx="15697200" cy="8145840"/>
          </a:xfrm>
          <a:prstGeom prst="rect">
            <a:avLst/>
          </a:prstGeom>
        </p:spPr>
      </p:pic>
    </p:spTree>
    <p:extLst>
      <p:ext uri="{BB962C8B-B14F-4D97-AF65-F5344CB8AC3E}">
        <p14:creationId xmlns:p14="http://schemas.microsoft.com/office/powerpoint/2010/main" val="1548684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ADB42CB7-09F6-E580-C51D-962FD62595D4}"/>
              </a:ext>
            </a:extLst>
          </p:cNvPr>
          <p:cNvPicPr>
            <a:picLocks noChangeAspect="1"/>
          </p:cNvPicPr>
          <p:nvPr/>
        </p:nvPicPr>
        <p:blipFill>
          <a:blip r:embed="rId2"/>
          <a:stretch>
            <a:fillRect/>
          </a:stretch>
        </p:blipFill>
        <p:spPr>
          <a:xfrm>
            <a:off x="2667000" y="0"/>
            <a:ext cx="15664775" cy="5372100"/>
          </a:xfrm>
          <a:prstGeom prst="rect">
            <a:avLst/>
          </a:prstGeom>
        </p:spPr>
      </p:pic>
      <p:pic>
        <p:nvPicPr>
          <p:cNvPr id="9" name="그림 8">
            <a:extLst>
              <a:ext uri="{FF2B5EF4-FFF2-40B4-BE49-F238E27FC236}">
                <a16:creationId xmlns:a16="http://schemas.microsoft.com/office/drawing/2014/main" id="{2ED6A234-6366-D065-EDDE-AC5E908A1062}"/>
              </a:ext>
            </a:extLst>
          </p:cNvPr>
          <p:cNvPicPr>
            <a:picLocks noChangeAspect="1"/>
          </p:cNvPicPr>
          <p:nvPr/>
        </p:nvPicPr>
        <p:blipFill>
          <a:blip r:embed="rId3"/>
          <a:stretch>
            <a:fillRect/>
          </a:stretch>
        </p:blipFill>
        <p:spPr>
          <a:xfrm>
            <a:off x="2765502" y="5372100"/>
            <a:ext cx="15325921" cy="3790585"/>
          </a:xfrm>
          <a:prstGeom prst="rect">
            <a:avLst/>
          </a:prstGeom>
        </p:spPr>
      </p:pic>
    </p:spTree>
    <p:extLst>
      <p:ext uri="{BB962C8B-B14F-4D97-AF65-F5344CB8AC3E}">
        <p14:creationId xmlns:p14="http://schemas.microsoft.com/office/powerpoint/2010/main" val="3708783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B5F4577-E26A-1DDB-A05B-C9350B1B65D9}"/>
              </a:ext>
            </a:extLst>
          </p:cNvPr>
          <p:cNvPicPr>
            <a:picLocks noChangeAspect="1"/>
          </p:cNvPicPr>
          <p:nvPr/>
        </p:nvPicPr>
        <p:blipFill>
          <a:blip r:embed="rId2"/>
          <a:stretch>
            <a:fillRect/>
          </a:stretch>
        </p:blipFill>
        <p:spPr>
          <a:xfrm>
            <a:off x="2971800" y="0"/>
            <a:ext cx="15018124" cy="10287000"/>
          </a:xfrm>
          <a:prstGeom prst="rect">
            <a:avLst/>
          </a:prstGeom>
        </p:spPr>
      </p:pic>
    </p:spTree>
    <p:extLst>
      <p:ext uri="{BB962C8B-B14F-4D97-AF65-F5344CB8AC3E}">
        <p14:creationId xmlns:p14="http://schemas.microsoft.com/office/powerpoint/2010/main" val="405218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0C9BCD0-4180-6AC0-CB36-73D9925E3B4C}"/>
              </a:ext>
            </a:extLst>
          </p:cNvPr>
          <p:cNvPicPr>
            <a:picLocks noChangeAspect="1"/>
          </p:cNvPicPr>
          <p:nvPr/>
        </p:nvPicPr>
        <p:blipFill>
          <a:blip r:embed="rId2"/>
          <a:stretch>
            <a:fillRect/>
          </a:stretch>
        </p:blipFill>
        <p:spPr>
          <a:xfrm>
            <a:off x="2971800" y="32524"/>
            <a:ext cx="15077452" cy="9639300"/>
          </a:xfrm>
          <a:prstGeom prst="rect">
            <a:avLst/>
          </a:prstGeom>
        </p:spPr>
      </p:pic>
    </p:spTree>
    <p:extLst>
      <p:ext uri="{BB962C8B-B14F-4D97-AF65-F5344CB8AC3E}">
        <p14:creationId xmlns:p14="http://schemas.microsoft.com/office/powerpoint/2010/main" val="301597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0C26E2-FEAD-4FB7-FA1A-D0227E88F34D}"/>
              </a:ext>
            </a:extLst>
          </p:cNvPr>
          <p:cNvPicPr>
            <a:picLocks noChangeAspect="1"/>
          </p:cNvPicPr>
          <p:nvPr/>
        </p:nvPicPr>
        <p:blipFill>
          <a:blip r:embed="rId2"/>
          <a:stretch>
            <a:fillRect/>
          </a:stretch>
        </p:blipFill>
        <p:spPr>
          <a:xfrm>
            <a:off x="4191000" y="1409700"/>
            <a:ext cx="13926255" cy="8115300"/>
          </a:xfrm>
          <a:prstGeom prst="rect">
            <a:avLst/>
          </a:prstGeom>
        </p:spPr>
      </p:pic>
      <p:sp>
        <p:nvSpPr>
          <p:cNvPr id="4" name="TextBox 3">
            <a:extLst>
              <a:ext uri="{FF2B5EF4-FFF2-40B4-BE49-F238E27FC236}">
                <a16:creationId xmlns:a16="http://schemas.microsoft.com/office/drawing/2014/main" id="{E636E39E-F34C-27E5-C8AB-0DA2E0B94BC2}"/>
              </a:ext>
            </a:extLst>
          </p:cNvPr>
          <p:cNvSpPr txBox="1"/>
          <p:nvPr/>
        </p:nvSpPr>
        <p:spPr>
          <a:xfrm>
            <a:off x="685800" y="7429500"/>
            <a:ext cx="4287007" cy="1600438"/>
          </a:xfrm>
          <a:prstGeom prst="rect">
            <a:avLst/>
          </a:prstGeom>
          <a:noFill/>
        </p:spPr>
        <p:txBody>
          <a:bodyPr wrap="none" rtlCol="0">
            <a:spAutoFit/>
          </a:bodyPr>
          <a:lstStyle/>
          <a:p>
            <a:r>
              <a:rPr lang="en-US" altLang="ko-KR" sz="4400" i="1" dirty="0">
                <a:solidFill>
                  <a:srgbClr val="00583F"/>
                </a:solidFill>
                <a:latin typeface="Gmarket Sans Light"/>
              </a:rPr>
              <a:t>Diagrams</a:t>
            </a:r>
          </a:p>
          <a:p>
            <a:r>
              <a:rPr lang="en-US" altLang="ko-KR" sz="4800" dirty="0">
                <a:solidFill>
                  <a:srgbClr val="00583F"/>
                </a:solidFill>
                <a:latin typeface="Gmarket Sans Light"/>
              </a:rPr>
              <a:t>-</a:t>
            </a:r>
            <a:r>
              <a:rPr lang="en-US" altLang="ko-KR" sz="5400" dirty="0">
                <a:solidFill>
                  <a:srgbClr val="00583F"/>
                </a:solidFill>
                <a:latin typeface="Gmarket Sans Light"/>
              </a:rPr>
              <a:t>Class Diagram</a:t>
            </a:r>
            <a:endParaRPr lang="ko-KR" altLang="en-US" sz="4800" dirty="0">
              <a:solidFill>
                <a:srgbClr val="00583F"/>
              </a:solidFill>
              <a:latin typeface="Gmarket Sans Light"/>
            </a:endParaRPr>
          </a:p>
        </p:txBody>
      </p:sp>
    </p:spTree>
    <p:extLst>
      <p:ext uri="{BB962C8B-B14F-4D97-AF65-F5344CB8AC3E}">
        <p14:creationId xmlns:p14="http://schemas.microsoft.com/office/powerpoint/2010/main" val="295513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2ECD3-4AB4-6F6A-07CB-0E3EED643B80}"/>
              </a:ext>
            </a:extLst>
          </p:cNvPr>
          <p:cNvSpPr txBox="1"/>
          <p:nvPr/>
        </p:nvSpPr>
        <p:spPr>
          <a:xfrm>
            <a:off x="1676400" y="266700"/>
            <a:ext cx="14935200" cy="830997"/>
          </a:xfrm>
          <a:prstGeom prst="rect">
            <a:avLst/>
          </a:prstGeom>
          <a:noFill/>
        </p:spPr>
        <p:txBody>
          <a:bodyPr wrap="square" rtlCol="0">
            <a:spAutoFit/>
          </a:bodyPr>
          <a:lstStyle/>
          <a:p>
            <a:pPr algn="ctr"/>
            <a:r>
              <a:rPr lang="en-US" altLang="ko-KR" sz="4800" b="1" dirty="0">
                <a:solidFill>
                  <a:srgbClr val="00583F"/>
                </a:solidFill>
                <a:latin typeface="Gmarket Sans Light"/>
              </a:rPr>
              <a:t>Concept Video</a:t>
            </a:r>
            <a:endParaRPr lang="ko-KR" altLang="en-US" sz="4800" b="1" dirty="0">
              <a:solidFill>
                <a:srgbClr val="00583F"/>
              </a:solidFill>
              <a:latin typeface="Gmarket Sans Light"/>
            </a:endParaRPr>
          </a:p>
        </p:txBody>
      </p:sp>
      <p:pic>
        <p:nvPicPr>
          <p:cNvPr id="3" name="KakaoTalk_20230604_144841983">
            <a:hlinkClick r:id="" action="ppaction://media"/>
            <a:extLst>
              <a:ext uri="{FF2B5EF4-FFF2-40B4-BE49-F238E27FC236}">
                <a16:creationId xmlns:a16="http://schemas.microsoft.com/office/drawing/2014/main" id="{A7A08558-7E14-2ACE-9463-8608CDBDCD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7300" y="1257300"/>
            <a:ext cx="15773400" cy="8872538"/>
          </a:xfrm>
          <a:prstGeom prst="rect">
            <a:avLst/>
          </a:prstGeom>
        </p:spPr>
      </p:pic>
    </p:spTree>
    <p:extLst>
      <p:ext uri="{BB962C8B-B14F-4D97-AF65-F5344CB8AC3E}">
        <p14:creationId xmlns:p14="http://schemas.microsoft.com/office/powerpoint/2010/main" val="126453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39704" y="1102785"/>
            <a:ext cx="18439841" cy="11414262"/>
            <a:chOff x="39704" y="1102785"/>
            <a:chExt cx="18439841" cy="11414262"/>
          </a:xfrm>
        </p:grpSpPr>
        <p:pic>
          <p:nvPicPr>
            <p:cNvPr id="3" name="Object 2"/>
            <p:cNvPicPr>
              <a:picLocks noChangeAspect="1"/>
            </p:cNvPicPr>
            <p:nvPr/>
          </p:nvPicPr>
          <p:blipFill>
            <a:blip r:embed="rId2" cstate="print">
              <a:extLst>
                <a:ext uri="{BEBA8EAE-BF5A-486C-A8C5-ECC9F3942E4B}">
                  <a14:imgProps xmlns:a14="http://schemas.microsoft.com/office/drawing/2010/main">
                    <a14:imgLayer r:embed="rId3">
                      <a14:imgEffect>
                        <a14:backgroundRemoval t="2252" b="95163" l="1033" r="98658">
                          <a14:foregroundMark x1="47393" y1="49458" x2="47393" y2="49458"/>
                          <a14:foregroundMark x1="50129" y1="37531" x2="45379" y2="49208"/>
                          <a14:foregroundMark x1="45379" y1="49208" x2="56789" y2="38115"/>
                          <a14:foregroundMark x1="56789" y1="38115" x2="53743" y2="51460"/>
                          <a14:foregroundMark x1="53743" y1="51460" x2="60196" y2="45288"/>
                          <a14:foregroundMark x1="60196" y1="45288" x2="58493" y2="50626"/>
                          <a14:foregroundMark x1="19050" y1="23853" x2="12184" y2="32527"/>
                          <a14:foregroundMark x1="12184" y1="32527" x2="20547" y2="28857"/>
                          <a14:foregroundMark x1="37894" y1="21101" x2="37894" y2="21101"/>
                          <a14:foregroundMark x1="5111" y1="13761" x2="16211" y2="19516"/>
                          <a14:foregroundMark x1="16211" y1="19516" x2="58441" y2="15930"/>
                          <a14:foregroundMark x1="58441" y1="15930" x2="82860" y2="35863"/>
                          <a14:foregroundMark x1="82860" y1="35863" x2="76097" y2="72060"/>
                          <a14:foregroundMark x1="76097" y1="72060" x2="26433" y2="67556"/>
                          <a14:foregroundMark x1="26433" y1="67556" x2="13991" y2="45955"/>
                          <a14:foregroundMark x1="13991" y1="45955" x2="13061" y2="40534"/>
                          <a14:foregroundMark x1="1652" y1="13094" x2="3872" y2="71977"/>
                          <a14:foregroundMark x1="3872" y1="71977" x2="16469" y2="87573"/>
                          <a14:foregroundMark x1="16469" y1="87573" x2="82757" y2="79983"/>
                          <a14:foregroundMark x1="82757" y1="79983" x2="92514" y2="66138"/>
                          <a14:foregroundMark x1="92514" y1="66138" x2="95405" y2="34279"/>
                          <a14:foregroundMark x1="95405" y1="34279" x2="94734" y2="30359"/>
                          <a14:foregroundMark x1="97470" y1="15513" x2="98658" y2="85488"/>
                          <a14:foregroundMark x1="98658" y1="85488" x2="98658" y2="85488"/>
                          <a14:foregroundMark x1="42695" y1="94746" x2="59319" y2="93078"/>
                          <a14:foregroundMark x1="59319" y1="93078" x2="90656" y2="93495"/>
                          <a14:foregroundMark x1="5059" y1="82068" x2="3924" y2="90158"/>
                          <a14:foregroundMark x1="3924" y1="90158" x2="4956" y2="95163"/>
                          <a14:foregroundMark x1="4956" y1="95163" x2="9654" y2="95163"/>
                          <a14:foregroundMark x1="1084" y1="27940" x2="1084" y2="27940"/>
                          <a14:foregroundMark x1="1084" y1="27940" x2="1084" y2="27940"/>
                          <a14:foregroundMark x1="65514" y1="2252" x2="65514" y2="2252"/>
                        </a14:backgroundRemoval>
                      </a14:imgEffect>
                    </a14:imgLayer>
                  </a14:imgProps>
                </a:ext>
              </a:extLst>
            </a:blip>
            <a:stretch>
              <a:fillRect/>
            </a:stretch>
          </p:blipFill>
          <p:spPr>
            <a:xfrm>
              <a:off x="39704" y="1102785"/>
              <a:ext cx="18439841" cy="11414262"/>
            </a:xfrm>
            <a:prstGeom prst="rect">
              <a:avLst/>
            </a:prstGeom>
          </p:spPr>
        </p:pic>
      </p:grpSp>
      <p:grpSp>
        <p:nvGrpSpPr>
          <p:cNvPr id="1002" name="그룹 1002"/>
          <p:cNvGrpSpPr/>
          <p:nvPr/>
        </p:nvGrpSpPr>
        <p:grpSpPr>
          <a:xfrm>
            <a:off x="16476689" y="718955"/>
            <a:ext cx="1097625" cy="631205"/>
            <a:chOff x="16476689" y="718955"/>
            <a:chExt cx="1097625" cy="631205"/>
          </a:xfrm>
        </p:grpSpPr>
        <p:grpSp>
          <p:nvGrpSpPr>
            <p:cNvPr id="1003" name="그룹 1003"/>
            <p:cNvGrpSpPr/>
            <p:nvPr/>
          </p:nvGrpSpPr>
          <p:grpSpPr>
            <a:xfrm>
              <a:off x="16727658" y="718955"/>
              <a:ext cx="595688" cy="435538"/>
              <a:chOff x="16727658" y="718955"/>
              <a:chExt cx="595688" cy="435538"/>
            </a:xfrm>
          </p:grpSpPr>
          <p:pic>
            <p:nvPicPr>
              <p:cNvPr id="7" name="Object 6"/>
              <p:cNvPicPr>
                <a:picLocks noChangeAspect="1"/>
              </p:cNvPicPr>
              <p:nvPr/>
            </p:nvPicPr>
            <p:blipFill>
              <a:blip r:embed="rId4" cstate="print"/>
              <a:stretch>
                <a:fillRect/>
              </a:stretch>
            </p:blipFill>
            <p:spPr>
              <a:xfrm>
                <a:off x="16727658" y="718955"/>
                <a:ext cx="595688" cy="435538"/>
              </a:xfrm>
              <a:prstGeom prst="rect">
                <a:avLst/>
              </a:prstGeom>
            </p:spPr>
          </p:pic>
        </p:grpSp>
        <p:sp>
          <p:nvSpPr>
            <p:cNvPr id="9" name="Object 9"/>
            <p:cNvSpPr txBox="1"/>
            <p:nvPr/>
          </p:nvSpPr>
          <p:spPr>
            <a:xfrm>
              <a:off x="16476689" y="1119328"/>
              <a:ext cx="1097625" cy="230832"/>
            </a:xfrm>
            <a:prstGeom prst="rect">
              <a:avLst/>
            </a:prstGeom>
            <a:noFill/>
          </p:spPr>
          <p:txBody>
            <a:bodyPr wrap="square" rtlCol="0" anchor="ctr">
              <a:spAutoFit/>
            </a:bodyPr>
            <a:lstStyle/>
            <a:p>
              <a:pPr algn="ctr"/>
              <a:r>
                <a:rPr lang="en-US" sz="900" dirty="0">
                  <a:solidFill>
                    <a:srgbClr val="006F3E"/>
                  </a:solidFill>
                  <a:latin typeface="Abadi Extra Light" panose="020B0204020104020204" pitchFamily="34" charset="0"/>
                  <a:cs typeface="Open Sans ExtraBold" pitchFamily="34" charset="0"/>
                </a:rPr>
                <a:t>Map For All</a:t>
              </a:r>
              <a:endParaRPr lang="en-US" dirty="0">
                <a:latin typeface="Abadi Extra Light" panose="020B0204020104020204" pitchFamily="34" charset="0"/>
              </a:endParaRPr>
            </a:p>
          </p:txBody>
        </p:sp>
      </p:grpSp>
      <p:sp>
        <p:nvSpPr>
          <p:cNvPr id="11" name="Object 11"/>
          <p:cNvSpPr txBox="1"/>
          <p:nvPr/>
        </p:nvSpPr>
        <p:spPr>
          <a:xfrm>
            <a:off x="1207133" y="686557"/>
            <a:ext cx="7896621" cy="1215717"/>
          </a:xfrm>
          <a:prstGeom prst="rect">
            <a:avLst/>
          </a:prstGeom>
          <a:noFill/>
        </p:spPr>
        <p:txBody>
          <a:bodyPr wrap="square" rtlCol="0" anchor="t">
            <a:spAutoFit/>
          </a:bodyPr>
          <a:lstStyle/>
          <a:p>
            <a:r>
              <a:rPr lang="en-US" sz="7300" b="1" kern="0" spc="-300" dirty="0">
                <a:solidFill>
                  <a:srgbClr val="00583F"/>
                </a:solidFill>
                <a:latin typeface="Abadi Extra Light" panose="020B0204020104020204" pitchFamily="34" charset="0"/>
                <a:cs typeface="Gmarket Sans Light" pitchFamily="34" charset="0"/>
              </a:rPr>
              <a:t>Contents</a:t>
            </a:r>
            <a:endParaRPr lang="en-US" b="1" dirty="0">
              <a:solidFill>
                <a:srgbClr val="00583F"/>
              </a:solidFill>
              <a:latin typeface="Abadi Extra Light" panose="020B0204020104020204" pitchFamily="34" charset="0"/>
            </a:endParaRPr>
          </a:p>
        </p:txBody>
      </p:sp>
      <p:sp>
        <p:nvSpPr>
          <p:cNvPr id="12" name="Object 12"/>
          <p:cNvSpPr txBox="1"/>
          <p:nvPr/>
        </p:nvSpPr>
        <p:spPr>
          <a:xfrm>
            <a:off x="1122944" y="7748461"/>
            <a:ext cx="4431217" cy="830997"/>
          </a:xfrm>
          <a:prstGeom prst="rect">
            <a:avLst/>
          </a:prstGeom>
          <a:noFill/>
        </p:spPr>
        <p:txBody>
          <a:bodyPr wrap="square" rtlCol="0" anchor="ctr">
            <a:spAutoFit/>
          </a:bodyPr>
          <a:lstStyle/>
          <a:p>
            <a:r>
              <a:rPr lang="en-US" sz="2400" dirty="0">
                <a:solidFill>
                  <a:srgbClr val="FFFFFF"/>
                </a:solidFill>
                <a:latin typeface="Abadi Extra Light" panose="020B0204020104020204" pitchFamily="34" charset="0"/>
                <a:cs typeface="Gmarket Sans Light" pitchFamily="34" charset="0"/>
              </a:rPr>
              <a:t>The purpose, target users, </a:t>
            </a:r>
          </a:p>
          <a:p>
            <a:r>
              <a:rPr lang="en-US" sz="2400" dirty="0">
                <a:solidFill>
                  <a:srgbClr val="FFFFFF"/>
                </a:solidFill>
                <a:latin typeface="Abadi Extra Light" panose="020B0204020104020204" pitchFamily="34" charset="0"/>
                <a:cs typeface="Gmarket Sans Light" pitchFamily="34" charset="0"/>
              </a:rPr>
              <a:t>and expected benefit.</a:t>
            </a:r>
          </a:p>
        </p:txBody>
      </p:sp>
      <p:sp>
        <p:nvSpPr>
          <p:cNvPr id="13" name="Object 13"/>
          <p:cNvSpPr txBox="1"/>
          <p:nvPr/>
        </p:nvSpPr>
        <p:spPr>
          <a:xfrm>
            <a:off x="5455321" y="7755504"/>
            <a:ext cx="4526320" cy="830997"/>
          </a:xfrm>
          <a:prstGeom prst="rect">
            <a:avLst/>
          </a:prstGeom>
          <a:noFill/>
        </p:spPr>
        <p:txBody>
          <a:bodyPr wrap="square" rtlCol="0" anchor="ctr">
            <a:spAutoFit/>
          </a:bodyPr>
          <a:lstStyle/>
          <a:p>
            <a:r>
              <a:rPr lang="en-US" sz="2400" dirty="0">
                <a:solidFill>
                  <a:srgbClr val="FFFFFF"/>
                </a:solidFill>
                <a:latin typeface="Abadi Extra Light" panose="020B0204020104020204" pitchFamily="34" charset="0"/>
                <a:cs typeface="Gmarket Sans Light" pitchFamily="34" charset="0"/>
              </a:rPr>
              <a:t>The main functionalities </a:t>
            </a:r>
          </a:p>
          <a:p>
            <a:r>
              <a:rPr lang="en-US" sz="2400" dirty="0">
                <a:solidFill>
                  <a:srgbClr val="FFFFFF"/>
                </a:solidFill>
                <a:latin typeface="Abadi Extra Light" panose="020B0204020104020204" pitchFamily="34" charset="0"/>
                <a:cs typeface="Gmarket Sans Light" pitchFamily="34" charset="0"/>
              </a:rPr>
              <a:t>and sensors used.</a:t>
            </a:r>
          </a:p>
        </p:txBody>
      </p:sp>
      <p:sp>
        <p:nvSpPr>
          <p:cNvPr id="14" name="Object 14"/>
          <p:cNvSpPr txBox="1"/>
          <p:nvPr/>
        </p:nvSpPr>
        <p:spPr>
          <a:xfrm>
            <a:off x="9729589" y="7776702"/>
            <a:ext cx="4559301" cy="830997"/>
          </a:xfrm>
          <a:prstGeom prst="rect">
            <a:avLst/>
          </a:prstGeom>
          <a:noFill/>
        </p:spPr>
        <p:txBody>
          <a:bodyPr wrap="square" rtlCol="0" anchor="ctr">
            <a:spAutoFit/>
          </a:bodyPr>
          <a:lstStyle/>
          <a:p>
            <a:r>
              <a:rPr lang="en-US" sz="2400" dirty="0">
                <a:solidFill>
                  <a:srgbClr val="FFFFFF"/>
                </a:solidFill>
                <a:latin typeface="Abadi Extra Light" panose="020B0204020104020204" pitchFamily="34" charset="0"/>
                <a:cs typeface="Gmarket Sans Light" pitchFamily="34" charset="0"/>
              </a:rPr>
              <a:t>Detailed use of the </a:t>
            </a:r>
          </a:p>
          <a:p>
            <a:r>
              <a:rPr lang="en-US" sz="2400" dirty="0">
                <a:solidFill>
                  <a:srgbClr val="FFFFFF"/>
                </a:solidFill>
                <a:latin typeface="Abadi Extra Light" panose="020B0204020104020204" pitchFamily="34" charset="0"/>
              </a:rPr>
              <a:t>application.(diagrams)</a:t>
            </a:r>
            <a:endParaRPr lang="en-US" sz="2400" dirty="0">
              <a:latin typeface="Abadi Extra Light" panose="020B0204020104020204" pitchFamily="34" charset="0"/>
            </a:endParaRPr>
          </a:p>
        </p:txBody>
      </p:sp>
      <p:sp>
        <p:nvSpPr>
          <p:cNvPr id="15" name="Object 15"/>
          <p:cNvSpPr txBox="1"/>
          <p:nvPr/>
        </p:nvSpPr>
        <p:spPr>
          <a:xfrm>
            <a:off x="13969218" y="7855117"/>
            <a:ext cx="4398694" cy="830997"/>
          </a:xfrm>
          <a:prstGeom prst="rect">
            <a:avLst/>
          </a:prstGeom>
          <a:noFill/>
        </p:spPr>
        <p:txBody>
          <a:bodyPr wrap="square" rtlCol="0" anchor="ctr">
            <a:spAutoFit/>
          </a:bodyPr>
          <a:lstStyle/>
          <a:p>
            <a:r>
              <a:rPr lang="en-US" sz="2400" dirty="0">
                <a:solidFill>
                  <a:srgbClr val="FFFFFF"/>
                </a:solidFill>
                <a:latin typeface="Abadi Extra Light" panose="020B0204020104020204" pitchFamily="34" charset="0"/>
                <a:cs typeface="Gmarket Sans Light" pitchFamily="34" charset="0"/>
              </a:rPr>
              <a:t>Concept videos and </a:t>
            </a:r>
          </a:p>
          <a:p>
            <a:r>
              <a:rPr lang="en-US" sz="2400" dirty="0">
                <a:solidFill>
                  <a:srgbClr val="FFFFFF"/>
                </a:solidFill>
                <a:latin typeface="Abadi Extra Light" panose="020B0204020104020204" pitchFamily="34" charset="0"/>
              </a:rPr>
              <a:t>UI designing descriptions.</a:t>
            </a:r>
            <a:endParaRPr lang="en-US" sz="2400" dirty="0">
              <a:latin typeface="Abadi Extra Light" panose="020B0204020104020204" pitchFamily="34" charset="0"/>
            </a:endParaRPr>
          </a:p>
        </p:txBody>
      </p:sp>
      <p:grpSp>
        <p:nvGrpSpPr>
          <p:cNvPr id="1004" name="그룹 1004"/>
          <p:cNvGrpSpPr/>
          <p:nvPr/>
        </p:nvGrpSpPr>
        <p:grpSpPr>
          <a:xfrm>
            <a:off x="1437329" y="5600879"/>
            <a:ext cx="2602869" cy="1893747"/>
            <a:chOff x="1437329" y="5600879"/>
            <a:chExt cx="2602869" cy="1893747"/>
          </a:xfrm>
        </p:grpSpPr>
        <p:pic>
          <p:nvPicPr>
            <p:cNvPr id="17" name="Object 16"/>
            <p:cNvPicPr>
              <a:picLocks noChangeAspect="1"/>
            </p:cNvPicPr>
            <p:nvPr/>
          </p:nvPicPr>
          <p:blipFill>
            <a:blip r:embed="rId5" cstate="print"/>
            <a:stretch>
              <a:fillRect/>
            </a:stretch>
          </p:blipFill>
          <p:spPr>
            <a:xfrm>
              <a:off x="1437329" y="5600879"/>
              <a:ext cx="2602869" cy="1893747"/>
            </a:xfrm>
            <a:prstGeom prst="rect">
              <a:avLst/>
            </a:prstGeom>
          </p:spPr>
        </p:pic>
      </p:grpSp>
      <p:sp>
        <p:nvSpPr>
          <p:cNvPr id="19" name="Object 19"/>
          <p:cNvSpPr txBox="1"/>
          <p:nvPr/>
        </p:nvSpPr>
        <p:spPr>
          <a:xfrm>
            <a:off x="1766486" y="6103822"/>
            <a:ext cx="3572568" cy="954107"/>
          </a:xfrm>
          <a:prstGeom prst="rect">
            <a:avLst/>
          </a:prstGeom>
          <a:noFill/>
        </p:spPr>
        <p:txBody>
          <a:bodyPr wrap="square" rtlCol="0" anchor="t">
            <a:spAutoFit/>
          </a:bodyPr>
          <a:lstStyle/>
          <a:p>
            <a:r>
              <a:rPr lang="en-US" sz="2800" kern="0" spc="-100" dirty="0">
                <a:solidFill>
                  <a:srgbClr val="006F3E"/>
                </a:solidFill>
                <a:latin typeface="Abadi Extra Light" panose="020B0204020104020204" pitchFamily="34" charset="0"/>
                <a:cs typeface="Gmarket Sans Medium" pitchFamily="34" charset="0"/>
              </a:rPr>
              <a:t>About</a:t>
            </a:r>
          </a:p>
          <a:p>
            <a:r>
              <a:rPr lang="en-US" sz="2800" kern="0" spc="-100" dirty="0">
                <a:solidFill>
                  <a:srgbClr val="006F3E"/>
                </a:solidFill>
                <a:latin typeface="Abadi Extra Light" panose="020B0204020104020204" pitchFamily="34" charset="0"/>
                <a:cs typeface="Gmarket Sans Medium" pitchFamily="34" charset="0"/>
              </a:rPr>
              <a:t>Map For All</a:t>
            </a:r>
            <a:endParaRPr lang="en-US" dirty="0">
              <a:latin typeface="Abadi Extra Light" panose="020B0204020104020204" pitchFamily="34" charset="0"/>
            </a:endParaRPr>
          </a:p>
        </p:txBody>
      </p:sp>
      <p:grpSp>
        <p:nvGrpSpPr>
          <p:cNvPr id="1005" name="그룹 1005"/>
          <p:cNvGrpSpPr/>
          <p:nvPr/>
        </p:nvGrpSpPr>
        <p:grpSpPr>
          <a:xfrm>
            <a:off x="8807960" y="5600879"/>
            <a:ext cx="3734620" cy="1893747"/>
            <a:chOff x="8807960" y="5600879"/>
            <a:chExt cx="3734620" cy="1893747"/>
          </a:xfrm>
        </p:grpSpPr>
        <p:grpSp>
          <p:nvGrpSpPr>
            <p:cNvPr id="1006" name="그룹 1006"/>
            <p:cNvGrpSpPr/>
            <p:nvPr/>
          </p:nvGrpSpPr>
          <p:grpSpPr>
            <a:xfrm>
              <a:off x="9939710" y="5600879"/>
              <a:ext cx="2602869" cy="1893747"/>
              <a:chOff x="9939710" y="5600879"/>
              <a:chExt cx="2602869" cy="1893747"/>
            </a:xfrm>
          </p:grpSpPr>
          <p:pic>
            <p:nvPicPr>
              <p:cNvPr id="22" name="Object 21"/>
              <p:cNvPicPr>
                <a:picLocks noChangeAspect="1"/>
              </p:cNvPicPr>
              <p:nvPr/>
            </p:nvPicPr>
            <p:blipFill>
              <a:blip r:embed="rId5" cstate="print"/>
              <a:stretch>
                <a:fillRect/>
              </a:stretch>
            </p:blipFill>
            <p:spPr>
              <a:xfrm>
                <a:off x="9939710" y="5600879"/>
                <a:ext cx="2602869" cy="1893747"/>
              </a:xfrm>
              <a:prstGeom prst="rect">
                <a:avLst/>
              </a:prstGeom>
            </p:spPr>
          </p:pic>
        </p:grpSp>
        <p:grpSp>
          <p:nvGrpSpPr>
            <p:cNvPr id="1007" name="그룹 1007"/>
            <p:cNvGrpSpPr/>
            <p:nvPr/>
          </p:nvGrpSpPr>
          <p:grpSpPr>
            <a:xfrm>
              <a:off x="9642903" y="4765936"/>
              <a:ext cx="593615" cy="2263501"/>
              <a:chOff x="9642903" y="4765936"/>
              <a:chExt cx="593615" cy="2263501"/>
            </a:xfrm>
          </p:grpSpPr>
          <p:pic>
            <p:nvPicPr>
              <p:cNvPr id="25" name="Object 24"/>
              <p:cNvPicPr>
                <a:picLocks noChangeAspect="1"/>
              </p:cNvPicPr>
              <p:nvPr/>
            </p:nvPicPr>
            <p:blipFill>
              <a:blip r:embed="rId6" cstate="print"/>
              <a:stretch>
                <a:fillRect/>
              </a:stretch>
            </p:blipFill>
            <p:spPr>
              <a:xfrm rot="-16200000">
                <a:off x="9642903" y="4765936"/>
                <a:ext cx="593615" cy="2263501"/>
              </a:xfrm>
              <a:prstGeom prst="rect">
                <a:avLst/>
              </a:prstGeom>
            </p:spPr>
          </p:pic>
        </p:grpSp>
        <p:grpSp>
          <p:nvGrpSpPr>
            <p:cNvPr id="1008" name="그룹 1008"/>
            <p:cNvGrpSpPr/>
            <p:nvPr/>
          </p:nvGrpSpPr>
          <p:grpSpPr>
            <a:xfrm>
              <a:off x="9815157" y="6689986"/>
              <a:ext cx="249108" cy="1360171"/>
              <a:chOff x="9815157" y="6689986"/>
              <a:chExt cx="249108" cy="1360171"/>
            </a:xfrm>
          </p:grpSpPr>
          <p:pic>
            <p:nvPicPr>
              <p:cNvPr id="28" name="Object 27"/>
              <p:cNvPicPr>
                <a:picLocks noChangeAspect="1"/>
              </p:cNvPicPr>
              <p:nvPr/>
            </p:nvPicPr>
            <p:blipFill>
              <a:blip r:embed="rId7" cstate="print"/>
              <a:stretch>
                <a:fillRect/>
              </a:stretch>
            </p:blipFill>
            <p:spPr>
              <a:xfrm rot="-5400000">
                <a:off x="9815157" y="6689986"/>
                <a:ext cx="249108" cy="1360171"/>
              </a:xfrm>
              <a:prstGeom prst="rect">
                <a:avLst/>
              </a:prstGeom>
            </p:spPr>
          </p:pic>
        </p:grpSp>
      </p:grpSp>
      <p:sp>
        <p:nvSpPr>
          <p:cNvPr id="31" name="Object 31"/>
          <p:cNvSpPr txBox="1"/>
          <p:nvPr/>
        </p:nvSpPr>
        <p:spPr>
          <a:xfrm>
            <a:off x="10401661" y="6103822"/>
            <a:ext cx="2911794" cy="954107"/>
          </a:xfrm>
          <a:prstGeom prst="rect">
            <a:avLst/>
          </a:prstGeom>
          <a:noFill/>
        </p:spPr>
        <p:txBody>
          <a:bodyPr wrap="square" rtlCol="0" anchor="t">
            <a:spAutoFit/>
          </a:bodyPr>
          <a:lstStyle/>
          <a:p>
            <a:r>
              <a:rPr lang="en-US" sz="2800" kern="0" spc="-100" dirty="0">
                <a:solidFill>
                  <a:srgbClr val="006F3E"/>
                </a:solidFill>
                <a:latin typeface="Abadi Extra Light" panose="020B0204020104020204" pitchFamily="34" charset="0"/>
                <a:cs typeface="Gmarket Sans Medium" pitchFamily="34" charset="0"/>
              </a:rPr>
              <a:t>Our</a:t>
            </a:r>
          </a:p>
          <a:p>
            <a:r>
              <a:rPr lang="en-US" sz="2800" kern="0" spc="-100" dirty="0">
                <a:solidFill>
                  <a:srgbClr val="006F3E"/>
                </a:solidFill>
                <a:latin typeface="Abadi Extra Light" panose="020B0204020104020204" pitchFamily="34" charset="0"/>
                <a:cs typeface="Gmarket Sans Medium" pitchFamily="34" charset="0"/>
              </a:rPr>
              <a:t>Service</a:t>
            </a:r>
            <a:endParaRPr lang="en-US" dirty="0">
              <a:latin typeface="Abadi Extra Light" panose="020B0204020104020204" pitchFamily="34" charset="0"/>
            </a:endParaRPr>
          </a:p>
        </p:txBody>
      </p:sp>
      <p:grpSp>
        <p:nvGrpSpPr>
          <p:cNvPr id="1009" name="그룹 1009"/>
          <p:cNvGrpSpPr/>
          <p:nvPr/>
        </p:nvGrpSpPr>
        <p:grpSpPr>
          <a:xfrm>
            <a:off x="4582756" y="5600879"/>
            <a:ext cx="3734620" cy="1893747"/>
            <a:chOff x="4582756" y="5600879"/>
            <a:chExt cx="3734620" cy="1893747"/>
          </a:xfrm>
        </p:grpSpPr>
        <p:grpSp>
          <p:nvGrpSpPr>
            <p:cNvPr id="1010" name="그룹 1010"/>
            <p:cNvGrpSpPr/>
            <p:nvPr/>
          </p:nvGrpSpPr>
          <p:grpSpPr>
            <a:xfrm>
              <a:off x="5714506" y="5600879"/>
              <a:ext cx="2602869" cy="1893747"/>
              <a:chOff x="5714506" y="5600879"/>
              <a:chExt cx="2602869" cy="1893747"/>
            </a:xfrm>
          </p:grpSpPr>
          <p:pic>
            <p:nvPicPr>
              <p:cNvPr id="34" name="Object 33"/>
              <p:cNvPicPr>
                <a:picLocks noChangeAspect="1"/>
              </p:cNvPicPr>
              <p:nvPr/>
            </p:nvPicPr>
            <p:blipFill>
              <a:blip r:embed="rId8" cstate="print"/>
              <a:stretch>
                <a:fillRect/>
              </a:stretch>
            </p:blipFill>
            <p:spPr>
              <a:xfrm>
                <a:off x="5714506" y="5600879"/>
                <a:ext cx="2602869" cy="1893747"/>
              </a:xfrm>
              <a:prstGeom prst="rect">
                <a:avLst/>
              </a:prstGeom>
            </p:spPr>
          </p:pic>
        </p:grpSp>
        <p:grpSp>
          <p:nvGrpSpPr>
            <p:cNvPr id="1011" name="그룹 1011"/>
            <p:cNvGrpSpPr/>
            <p:nvPr/>
          </p:nvGrpSpPr>
          <p:grpSpPr>
            <a:xfrm>
              <a:off x="5417699" y="6066068"/>
              <a:ext cx="593615" cy="2263501"/>
              <a:chOff x="5417699" y="6066068"/>
              <a:chExt cx="593615" cy="2263501"/>
            </a:xfrm>
          </p:grpSpPr>
          <p:pic>
            <p:nvPicPr>
              <p:cNvPr id="37" name="Object 36"/>
              <p:cNvPicPr>
                <a:picLocks noChangeAspect="1"/>
              </p:cNvPicPr>
              <p:nvPr/>
            </p:nvPicPr>
            <p:blipFill>
              <a:blip r:embed="rId9" cstate="print"/>
              <a:stretch>
                <a:fillRect/>
              </a:stretch>
            </p:blipFill>
            <p:spPr>
              <a:xfrm rot="16200000">
                <a:off x="5417699" y="6066068"/>
                <a:ext cx="593615" cy="2263501"/>
              </a:xfrm>
              <a:prstGeom prst="rect">
                <a:avLst/>
              </a:prstGeom>
            </p:spPr>
          </p:pic>
        </p:grpSp>
        <p:grpSp>
          <p:nvGrpSpPr>
            <p:cNvPr id="1012" name="그룹 1012"/>
            <p:cNvGrpSpPr/>
            <p:nvPr/>
          </p:nvGrpSpPr>
          <p:grpSpPr>
            <a:xfrm>
              <a:off x="5589952" y="5045347"/>
              <a:ext cx="249108" cy="1360171"/>
              <a:chOff x="5589952" y="5045347"/>
              <a:chExt cx="249108" cy="1360171"/>
            </a:xfrm>
          </p:grpSpPr>
          <p:pic>
            <p:nvPicPr>
              <p:cNvPr id="40" name="Object 39"/>
              <p:cNvPicPr>
                <a:picLocks noChangeAspect="1"/>
              </p:cNvPicPr>
              <p:nvPr/>
            </p:nvPicPr>
            <p:blipFill>
              <a:blip r:embed="rId10" cstate="print"/>
              <a:stretch>
                <a:fillRect/>
              </a:stretch>
            </p:blipFill>
            <p:spPr>
              <a:xfrm rot="5400000">
                <a:off x="5589952" y="5045347"/>
                <a:ext cx="249108" cy="1360171"/>
              </a:xfrm>
              <a:prstGeom prst="rect">
                <a:avLst/>
              </a:prstGeom>
            </p:spPr>
          </p:pic>
        </p:grpSp>
      </p:grpSp>
      <p:sp>
        <p:nvSpPr>
          <p:cNvPr id="43" name="Object 43"/>
          <p:cNvSpPr txBox="1"/>
          <p:nvPr/>
        </p:nvSpPr>
        <p:spPr>
          <a:xfrm>
            <a:off x="5980495" y="6103822"/>
            <a:ext cx="3429257" cy="954107"/>
          </a:xfrm>
          <a:prstGeom prst="rect">
            <a:avLst/>
          </a:prstGeom>
          <a:noFill/>
        </p:spPr>
        <p:txBody>
          <a:bodyPr wrap="square" rtlCol="0" anchor="t">
            <a:spAutoFit/>
          </a:bodyPr>
          <a:lstStyle/>
          <a:p>
            <a:r>
              <a:rPr lang="en-US" sz="2800" kern="0" spc="-100" dirty="0">
                <a:solidFill>
                  <a:srgbClr val="006F3E"/>
                </a:solidFill>
                <a:latin typeface="Abadi Extra Light" panose="020B0204020104020204" pitchFamily="34" charset="0"/>
                <a:cs typeface="Gmarket Sans Medium" pitchFamily="34" charset="0"/>
              </a:rPr>
              <a:t>Introducing</a:t>
            </a:r>
          </a:p>
          <a:p>
            <a:r>
              <a:rPr lang="en-US" sz="2800" kern="0" spc="-100" dirty="0">
                <a:solidFill>
                  <a:srgbClr val="006F3E"/>
                </a:solidFill>
                <a:latin typeface="Abadi Extra Light" panose="020B0204020104020204" pitchFamily="34" charset="0"/>
                <a:cs typeface="Gmarket Sans Medium" pitchFamily="34" charset="0"/>
              </a:rPr>
              <a:t>Features</a:t>
            </a:r>
            <a:endParaRPr lang="en-US" dirty="0">
              <a:latin typeface="Abadi Extra Light" panose="020B0204020104020204" pitchFamily="34" charset="0"/>
            </a:endParaRPr>
          </a:p>
        </p:txBody>
      </p:sp>
      <p:grpSp>
        <p:nvGrpSpPr>
          <p:cNvPr id="1013" name="그룹 1013"/>
          <p:cNvGrpSpPr/>
          <p:nvPr/>
        </p:nvGrpSpPr>
        <p:grpSpPr>
          <a:xfrm>
            <a:off x="13057945" y="5600879"/>
            <a:ext cx="3734620" cy="1893747"/>
            <a:chOff x="13057945" y="5600879"/>
            <a:chExt cx="3734620" cy="1893747"/>
          </a:xfrm>
        </p:grpSpPr>
        <p:grpSp>
          <p:nvGrpSpPr>
            <p:cNvPr id="1014" name="그룹 1014"/>
            <p:cNvGrpSpPr/>
            <p:nvPr/>
          </p:nvGrpSpPr>
          <p:grpSpPr>
            <a:xfrm>
              <a:off x="14189696" y="5600879"/>
              <a:ext cx="2602869" cy="1893747"/>
              <a:chOff x="14189696" y="5600879"/>
              <a:chExt cx="2602869" cy="1893747"/>
            </a:xfrm>
          </p:grpSpPr>
          <p:pic>
            <p:nvPicPr>
              <p:cNvPr id="46" name="Object 45"/>
              <p:cNvPicPr>
                <a:picLocks noChangeAspect="1"/>
              </p:cNvPicPr>
              <p:nvPr/>
            </p:nvPicPr>
            <p:blipFill>
              <a:blip r:embed="rId8" cstate="print"/>
              <a:stretch>
                <a:fillRect/>
              </a:stretch>
            </p:blipFill>
            <p:spPr>
              <a:xfrm>
                <a:off x="14189696" y="5600879"/>
                <a:ext cx="2602869" cy="1893747"/>
              </a:xfrm>
              <a:prstGeom prst="rect">
                <a:avLst/>
              </a:prstGeom>
            </p:spPr>
          </p:pic>
        </p:grpSp>
        <p:grpSp>
          <p:nvGrpSpPr>
            <p:cNvPr id="1015" name="그룹 1015"/>
            <p:cNvGrpSpPr/>
            <p:nvPr/>
          </p:nvGrpSpPr>
          <p:grpSpPr>
            <a:xfrm>
              <a:off x="13892888" y="6066068"/>
              <a:ext cx="593615" cy="2263501"/>
              <a:chOff x="13892888" y="6066068"/>
              <a:chExt cx="593615" cy="2263501"/>
            </a:xfrm>
          </p:grpSpPr>
          <p:pic>
            <p:nvPicPr>
              <p:cNvPr id="49" name="Object 48"/>
              <p:cNvPicPr>
                <a:picLocks noChangeAspect="1"/>
              </p:cNvPicPr>
              <p:nvPr/>
            </p:nvPicPr>
            <p:blipFill>
              <a:blip r:embed="rId9" cstate="print"/>
              <a:stretch>
                <a:fillRect/>
              </a:stretch>
            </p:blipFill>
            <p:spPr>
              <a:xfrm rot="16200000">
                <a:off x="13892888" y="6066068"/>
                <a:ext cx="593615" cy="2263501"/>
              </a:xfrm>
              <a:prstGeom prst="rect">
                <a:avLst/>
              </a:prstGeom>
            </p:spPr>
          </p:pic>
        </p:grpSp>
        <p:grpSp>
          <p:nvGrpSpPr>
            <p:cNvPr id="1016" name="그룹 1016"/>
            <p:cNvGrpSpPr/>
            <p:nvPr/>
          </p:nvGrpSpPr>
          <p:grpSpPr>
            <a:xfrm>
              <a:off x="14065142" y="5045347"/>
              <a:ext cx="249108" cy="1360171"/>
              <a:chOff x="14065142" y="5045347"/>
              <a:chExt cx="249108" cy="1360171"/>
            </a:xfrm>
          </p:grpSpPr>
          <p:pic>
            <p:nvPicPr>
              <p:cNvPr id="52" name="Object 51"/>
              <p:cNvPicPr>
                <a:picLocks noChangeAspect="1"/>
              </p:cNvPicPr>
              <p:nvPr/>
            </p:nvPicPr>
            <p:blipFill>
              <a:blip r:embed="rId10" cstate="print"/>
              <a:stretch>
                <a:fillRect/>
              </a:stretch>
            </p:blipFill>
            <p:spPr>
              <a:xfrm rot="5400000">
                <a:off x="14065142" y="5045347"/>
                <a:ext cx="249108" cy="1360171"/>
              </a:xfrm>
              <a:prstGeom prst="rect">
                <a:avLst/>
              </a:prstGeom>
            </p:spPr>
          </p:pic>
        </p:grpSp>
      </p:grpSp>
      <p:sp>
        <p:nvSpPr>
          <p:cNvPr id="55" name="Object 55"/>
          <p:cNvSpPr txBox="1"/>
          <p:nvPr/>
        </p:nvSpPr>
        <p:spPr>
          <a:xfrm>
            <a:off x="14796409" y="6103822"/>
            <a:ext cx="2357639" cy="954107"/>
          </a:xfrm>
          <a:prstGeom prst="rect">
            <a:avLst/>
          </a:prstGeom>
          <a:noFill/>
        </p:spPr>
        <p:txBody>
          <a:bodyPr wrap="square" rtlCol="0" anchor="t">
            <a:spAutoFit/>
          </a:bodyPr>
          <a:lstStyle/>
          <a:p>
            <a:r>
              <a:rPr lang="en-US" sz="2800" kern="0" spc="-100" dirty="0">
                <a:solidFill>
                  <a:srgbClr val="006F3E"/>
                </a:solidFill>
                <a:latin typeface="Abadi Extra Light" panose="020B0204020104020204" pitchFamily="34" charset="0"/>
                <a:cs typeface="Gmarket Sans Medium" pitchFamily="34" charset="0"/>
              </a:rPr>
              <a:t>Applying</a:t>
            </a:r>
          </a:p>
          <a:p>
            <a:r>
              <a:rPr lang="en-US" sz="2800" kern="0" spc="-100" dirty="0">
                <a:solidFill>
                  <a:srgbClr val="006F3E"/>
                </a:solidFill>
                <a:latin typeface="Abadi Extra Light" panose="020B0204020104020204" pitchFamily="34" charset="0"/>
              </a:rPr>
              <a:t>To daily life</a:t>
            </a:r>
            <a:endParaRPr lang="en-US" dirty="0">
              <a:latin typeface="Abadi Extra Light" panose="020B0204020104020204" pitchFamily="34" charset="0"/>
            </a:endParaRPr>
          </a:p>
        </p:txBody>
      </p:sp>
      <p:pic>
        <p:nvPicPr>
          <p:cNvPr id="4" name="그림 3" descr="텍스트, 폰트, 그래픽, 친필이(가) 표시된 사진&#10;&#10;자동 생성된 설명">
            <a:extLst>
              <a:ext uri="{FF2B5EF4-FFF2-40B4-BE49-F238E27FC236}">
                <a16:creationId xmlns:a16="http://schemas.microsoft.com/office/drawing/2014/main" id="{DADE2E7D-733D-A437-C836-7ED3295EA2C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27658" y="581796"/>
            <a:ext cx="572697" cy="5726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그림 3">
            <a:extLst>
              <a:ext uri="{FF2B5EF4-FFF2-40B4-BE49-F238E27FC236}">
                <a16:creationId xmlns:a16="http://schemas.microsoft.com/office/drawing/2014/main" id="{EE64B40E-FF8F-C7CD-0914-D41D237ADA4A}"/>
              </a:ext>
            </a:extLst>
          </p:cNvPr>
          <p:cNvPicPr>
            <a:picLocks noChangeAspect="1"/>
          </p:cNvPicPr>
          <p:nvPr/>
        </p:nvPicPr>
        <p:blipFill rotWithShape="1">
          <a:blip r:embed="rId2"/>
          <a:srcRect l="4936" r="8116" b="-2"/>
          <a:stretch/>
        </p:blipFill>
        <p:spPr>
          <a:xfrm>
            <a:off x="9313849" y="-495300"/>
            <a:ext cx="10269251" cy="11811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4F530156-4575-EE5F-6D58-6A1E5BBEC243}"/>
              </a:ext>
            </a:extLst>
          </p:cNvPr>
          <p:cNvSpPr txBox="1"/>
          <p:nvPr/>
        </p:nvSpPr>
        <p:spPr>
          <a:xfrm>
            <a:off x="-2810675" y="4153237"/>
            <a:ext cx="14935200" cy="1015663"/>
          </a:xfrm>
          <a:prstGeom prst="rect">
            <a:avLst/>
          </a:prstGeom>
          <a:noFill/>
        </p:spPr>
        <p:txBody>
          <a:bodyPr wrap="square" rtlCol="0">
            <a:spAutoFit/>
          </a:bodyPr>
          <a:lstStyle/>
          <a:p>
            <a:pPr algn="ctr"/>
            <a:r>
              <a:rPr lang="en-US" altLang="ko-KR" sz="6000" b="1" i="1" dirty="0">
                <a:solidFill>
                  <a:srgbClr val="00583F"/>
                </a:solidFill>
                <a:latin typeface="Gmarket Sans Light"/>
              </a:rPr>
              <a:t>Thank you for listening !</a:t>
            </a:r>
            <a:endParaRPr lang="ko-KR" altLang="en-US" sz="6000" b="1" i="1" dirty="0">
              <a:solidFill>
                <a:srgbClr val="00583F"/>
              </a:solidFill>
              <a:latin typeface="Gmarket Sans Light"/>
            </a:endParaRPr>
          </a:p>
        </p:txBody>
      </p:sp>
    </p:spTree>
    <p:extLst>
      <p:ext uri="{BB962C8B-B14F-4D97-AF65-F5344CB8AC3E}">
        <p14:creationId xmlns:p14="http://schemas.microsoft.com/office/powerpoint/2010/main" val="42838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8908080" y="1680588"/>
            <a:ext cx="12050507" cy="6780952"/>
            <a:chOff x="8908080" y="1680588"/>
            <a:chExt cx="12050507" cy="6780952"/>
          </a:xfrm>
        </p:grpSpPr>
        <p:pic>
          <p:nvPicPr>
            <p:cNvPr id="3" name="Object 2"/>
            <p:cNvPicPr>
              <a:picLocks noChangeAspect="1"/>
            </p:cNvPicPr>
            <p:nvPr/>
          </p:nvPicPr>
          <p:blipFill>
            <a:blip r:embed="rId3" cstate="print"/>
            <a:stretch>
              <a:fillRect/>
            </a:stretch>
          </p:blipFill>
          <p:spPr>
            <a:xfrm rot="5400000">
              <a:off x="8908080" y="1680588"/>
              <a:ext cx="12050507" cy="6780952"/>
            </a:xfrm>
            <a:prstGeom prst="rect">
              <a:avLst/>
            </a:prstGeom>
          </p:spPr>
        </p:pic>
      </p:grpSp>
      <p:sp>
        <p:nvSpPr>
          <p:cNvPr id="5" name="Object 5"/>
          <p:cNvSpPr txBox="1"/>
          <p:nvPr/>
        </p:nvSpPr>
        <p:spPr>
          <a:xfrm>
            <a:off x="1207133" y="961629"/>
            <a:ext cx="11001541" cy="3231654"/>
          </a:xfrm>
          <a:prstGeom prst="rect">
            <a:avLst/>
          </a:prstGeom>
          <a:noFill/>
        </p:spPr>
        <p:txBody>
          <a:bodyPr wrap="square" rtlCol="0" anchor="t">
            <a:spAutoFit/>
          </a:bodyPr>
          <a:lstStyle/>
          <a:p>
            <a:r>
              <a:rPr lang="en-US" sz="6800" kern="0" spc="-300" dirty="0">
                <a:solidFill>
                  <a:srgbClr val="006F3E"/>
                </a:solidFill>
                <a:latin typeface="Gmarket Sans Light" pitchFamily="34" charset="0"/>
                <a:cs typeface="Gmarket Sans Light" pitchFamily="34" charset="0"/>
              </a:rPr>
              <a:t>A navigation</a:t>
            </a:r>
          </a:p>
          <a:p>
            <a:r>
              <a:rPr lang="en-US" sz="6800" kern="0" spc="-300" dirty="0">
                <a:solidFill>
                  <a:srgbClr val="006F3E"/>
                </a:solidFill>
                <a:latin typeface="Gmarket Sans Light" pitchFamily="34" charset="0"/>
                <a:cs typeface="Gmarket Sans Light" pitchFamily="34" charset="0"/>
              </a:rPr>
              <a:t>service with</a:t>
            </a:r>
          </a:p>
          <a:p>
            <a:r>
              <a:rPr lang="en-US" sz="6800" kern="0" spc="-300" dirty="0">
                <a:solidFill>
                  <a:srgbClr val="006F3E"/>
                </a:solidFill>
                <a:latin typeface="Gmarket Sans Light" pitchFamily="34" charset="0"/>
                <a:cs typeface="Gmarket Sans Light" pitchFamily="34" charset="0"/>
              </a:rPr>
              <a:t>a new concept</a:t>
            </a:r>
            <a:endParaRPr lang="en-US" dirty="0"/>
          </a:p>
        </p:txBody>
      </p:sp>
      <p:sp>
        <p:nvSpPr>
          <p:cNvPr id="6" name="Object 6"/>
          <p:cNvSpPr txBox="1"/>
          <p:nvPr/>
        </p:nvSpPr>
        <p:spPr>
          <a:xfrm>
            <a:off x="1207133" y="4986202"/>
            <a:ext cx="11452106" cy="1477328"/>
          </a:xfrm>
          <a:prstGeom prst="rect">
            <a:avLst/>
          </a:prstGeom>
          <a:noFill/>
        </p:spPr>
        <p:txBody>
          <a:bodyPr wrap="square" rtlCol="0" anchor="t">
            <a:spAutoFit/>
          </a:bodyPr>
          <a:lstStyle/>
          <a:p>
            <a:r>
              <a:rPr lang="en-US" sz="4500" kern="0" spc="-200" dirty="0">
                <a:solidFill>
                  <a:srgbClr val="006F3E"/>
                </a:solidFill>
                <a:latin typeface="Gmarket Sans Medium" pitchFamily="34" charset="0"/>
                <a:cs typeface="Gmarket Sans Medium" pitchFamily="34" charset="0"/>
              </a:rPr>
              <a:t>For those who feel inconvenient with</a:t>
            </a:r>
          </a:p>
          <a:p>
            <a:r>
              <a:rPr lang="en-US" sz="4500" kern="0" spc="-200" dirty="0">
                <a:solidFill>
                  <a:srgbClr val="006F3E"/>
                </a:solidFill>
                <a:latin typeface="Gmarket Sans Medium" pitchFamily="34" charset="0"/>
              </a:rPr>
              <a:t>existing Navigating applications.</a:t>
            </a:r>
            <a:endParaRPr lang="en-US" dirty="0"/>
          </a:p>
        </p:txBody>
      </p:sp>
      <p:grpSp>
        <p:nvGrpSpPr>
          <p:cNvPr id="1002" name="그룹 1002"/>
          <p:cNvGrpSpPr/>
          <p:nvPr/>
        </p:nvGrpSpPr>
        <p:grpSpPr>
          <a:xfrm>
            <a:off x="13503035" y="2324100"/>
            <a:ext cx="3770632" cy="5894916"/>
            <a:chOff x="13630179" y="2309685"/>
            <a:chExt cx="3770632" cy="5894916"/>
          </a:xfrm>
        </p:grpSpPr>
        <p:grpSp>
          <p:nvGrpSpPr>
            <p:cNvPr id="1003" name="그룹 1003"/>
            <p:cNvGrpSpPr/>
            <p:nvPr/>
          </p:nvGrpSpPr>
          <p:grpSpPr>
            <a:xfrm>
              <a:off x="14209343" y="2533704"/>
              <a:ext cx="2612304" cy="5446878"/>
              <a:chOff x="14209343" y="2533704"/>
              <a:chExt cx="2612304" cy="5446878"/>
            </a:xfrm>
          </p:grpSpPr>
          <p:pic>
            <p:nvPicPr>
              <p:cNvPr id="9" name="Object 8"/>
              <p:cNvPicPr>
                <a:picLocks noChangeAspect="1"/>
              </p:cNvPicPr>
              <p:nvPr/>
            </p:nvPicPr>
            <p:blipFill>
              <a:blip r:embed="rId4" cstate="print"/>
              <a:stretch>
                <a:fillRect/>
              </a:stretch>
            </p:blipFill>
            <p:spPr>
              <a:xfrm rot="-780000">
                <a:off x="13130536" y="37609"/>
                <a:ext cx="5224608" cy="10893757"/>
              </a:xfrm>
              <a:prstGeom prst="rect">
                <a:avLst/>
              </a:prstGeom>
            </p:spPr>
          </p:pic>
          <p:pic>
            <p:nvPicPr>
              <p:cNvPr id="10" name="Object 9"/>
              <p:cNvPicPr>
                <a:picLocks noChangeAspect="1"/>
              </p:cNvPicPr>
              <p:nvPr/>
            </p:nvPicPr>
            <p:blipFill>
              <a:blip r:embed="rId5" cstate="print"/>
              <a:stretch>
                <a:fillRect/>
              </a:stretch>
            </p:blipFill>
            <p:spPr>
              <a:xfrm rot="-780000">
                <a:off x="14209343" y="2533704"/>
                <a:ext cx="2612304" cy="5446878"/>
              </a:xfrm>
              <a:prstGeom prst="rect">
                <a:avLst/>
              </a:prstGeom>
            </p:spPr>
          </p:pic>
        </p:grpSp>
        <p:grpSp>
          <p:nvGrpSpPr>
            <p:cNvPr id="1004" name="그룹 1004"/>
            <p:cNvGrpSpPr/>
            <p:nvPr/>
          </p:nvGrpSpPr>
          <p:grpSpPr>
            <a:xfrm>
              <a:off x="14329326" y="3150138"/>
              <a:ext cx="2397662" cy="4352828"/>
              <a:chOff x="14329326" y="3150138"/>
              <a:chExt cx="2397662" cy="4352828"/>
            </a:xfrm>
          </p:grpSpPr>
          <p:pic>
            <p:nvPicPr>
              <p:cNvPr id="13" name="Object 12"/>
              <p:cNvPicPr>
                <a:picLocks noChangeAspect="1"/>
              </p:cNvPicPr>
              <p:nvPr/>
            </p:nvPicPr>
            <p:blipFill>
              <a:blip r:embed="rId6" cstate="print"/>
              <a:stretch>
                <a:fillRect/>
              </a:stretch>
            </p:blipFill>
            <p:spPr>
              <a:xfrm rot="-780000">
                <a:off x="14329326" y="3150138"/>
                <a:ext cx="2397662" cy="4352828"/>
              </a:xfrm>
              <a:prstGeom prst="rect">
                <a:avLst/>
              </a:prstGeom>
            </p:spPr>
          </p:pic>
        </p:grpSp>
        <p:grpSp>
          <p:nvGrpSpPr>
            <p:cNvPr id="1005" name="그룹 1005"/>
            <p:cNvGrpSpPr/>
            <p:nvPr/>
          </p:nvGrpSpPr>
          <p:grpSpPr>
            <a:xfrm>
              <a:off x="14681758" y="4263755"/>
              <a:ext cx="1717626" cy="1606047"/>
              <a:chOff x="14681758" y="4263755"/>
              <a:chExt cx="1717626" cy="1606047"/>
            </a:xfrm>
          </p:grpSpPr>
          <p:grpSp>
            <p:nvGrpSpPr>
              <p:cNvPr id="1006" name="그룹 1006"/>
              <p:cNvGrpSpPr/>
              <p:nvPr/>
            </p:nvGrpSpPr>
            <p:grpSpPr>
              <a:xfrm>
                <a:off x="14772731" y="4398868"/>
                <a:ext cx="1310432" cy="958124"/>
                <a:chOff x="14772731" y="4398868"/>
                <a:chExt cx="1310432" cy="958124"/>
              </a:xfrm>
            </p:grpSpPr>
            <p:pic>
              <p:nvPicPr>
                <p:cNvPr id="17" name="Object 16"/>
                <p:cNvPicPr>
                  <a:picLocks noChangeAspect="1"/>
                </p:cNvPicPr>
                <p:nvPr/>
              </p:nvPicPr>
              <p:blipFill>
                <a:blip r:embed="rId7" cstate="print"/>
                <a:stretch>
                  <a:fillRect/>
                </a:stretch>
              </p:blipFill>
              <p:spPr>
                <a:xfrm rot="-780000">
                  <a:off x="14772731" y="4398868"/>
                  <a:ext cx="1310432" cy="958124"/>
                </a:xfrm>
                <a:prstGeom prst="rect">
                  <a:avLst/>
                </a:prstGeom>
              </p:spPr>
            </p:pic>
          </p:grpSp>
          <p:sp>
            <p:nvSpPr>
              <p:cNvPr id="19" name="Object 19"/>
              <p:cNvSpPr txBox="1"/>
              <p:nvPr/>
            </p:nvSpPr>
            <p:spPr>
              <a:xfrm rot="-780000">
                <a:off x="14368112" y="5251918"/>
                <a:ext cx="2414625" cy="529621"/>
              </a:xfrm>
              <a:prstGeom prst="rect">
                <a:avLst/>
              </a:prstGeom>
              <a:noFill/>
            </p:spPr>
            <p:txBody>
              <a:bodyPr wrap="square" rtlCol="0" anchor="ctr">
                <a:spAutoFit/>
              </a:bodyPr>
              <a:lstStyle/>
              <a:p>
                <a:pPr algn="ctr"/>
                <a:r>
                  <a:rPr lang="en-US" sz="2000" kern="0" spc="-100" dirty="0">
                    <a:solidFill>
                      <a:srgbClr val="FFFFFF"/>
                    </a:solidFill>
                    <a:latin typeface="Open Sans ExtraBold" pitchFamily="34" charset="0"/>
                    <a:cs typeface="Open Sans ExtraBold" pitchFamily="34" charset="0"/>
                  </a:rPr>
                  <a:t>Best Driver</a:t>
                </a:r>
                <a:endParaRPr lang="en-US" dirty="0"/>
              </a:p>
            </p:txBody>
          </p:sp>
        </p:grpSp>
      </p:grpSp>
      <p:grpSp>
        <p:nvGrpSpPr>
          <p:cNvPr id="1007" name="그룹 1007"/>
          <p:cNvGrpSpPr/>
          <p:nvPr/>
        </p:nvGrpSpPr>
        <p:grpSpPr>
          <a:xfrm>
            <a:off x="10494859" y="-2124089"/>
            <a:ext cx="1618489" cy="6171429"/>
            <a:chOff x="10494859" y="-2124089"/>
            <a:chExt cx="1618489" cy="6171429"/>
          </a:xfrm>
        </p:grpSpPr>
        <p:pic>
          <p:nvPicPr>
            <p:cNvPr id="23" name="Object 22"/>
            <p:cNvPicPr>
              <a:picLocks noChangeAspect="1"/>
            </p:cNvPicPr>
            <p:nvPr/>
          </p:nvPicPr>
          <p:blipFill>
            <a:blip r:embed="rId8" cstate="print"/>
            <a:stretch>
              <a:fillRect/>
            </a:stretch>
          </p:blipFill>
          <p:spPr>
            <a:xfrm rot="-16200000">
              <a:off x="10494859" y="-2124089"/>
              <a:ext cx="1618489" cy="6171429"/>
            </a:xfrm>
            <a:prstGeom prst="rect">
              <a:avLst/>
            </a:prstGeom>
          </p:spPr>
        </p:pic>
      </p:grpSp>
      <p:grpSp>
        <p:nvGrpSpPr>
          <p:cNvPr id="1008" name="그룹 1008"/>
          <p:cNvGrpSpPr/>
          <p:nvPr/>
        </p:nvGrpSpPr>
        <p:grpSpPr>
          <a:xfrm>
            <a:off x="12336918" y="7460728"/>
            <a:ext cx="803822" cy="4389009"/>
            <a:chOff x="12336918" y="7460728"/>
            <a:chExt cx="803822" cy="4389009"/>
          </a:xfrm>
        </p:grpSpPr>
        <p:pic>
          <p:nvPicPr>
            <p:cNvPr id="26" name="Object 25"/>
            <p:cNvPicPr>
              <a:picLocks noChangeAspect="1"/>
            </p:cNvPicPr>
            <p:nvPr/>
          </p:nvPicPr>
          <p:blipFill>
            <a:blip r:embed="rId9" cstate="print"/>
            <a:stretch>
              <a:fillRect/>
            </a:stretch>
          </p:blipFill>
          <p:spPr>
            <a:xfrm rot="-5400000">
              <a:off x="12336918" y="7460728"/>
              <a:ext cx="803822" cy="4389009"/>
            </a:xfrm>
            <a:prstGeom prst="rect">
              <a:avLst/>
            </a:prstGeom>
          </p:spPr>
        </p:pic>
      </p:grpSp>
      <p:sp>
        <p:nvSpPr>
          <p:cNvPr id="28" name="Object 28"/>
          <p:cNvSpPr txBox="1"/>
          <p:nvPr/>
        </p:nvSpPr>
        <p:spPr>
          <a:xfrm>
            <a:off x="1207133" y="6421838"/>
            <a:ext cx="10317871" cy="1938992"/>
          </a:xfrm>
          <a:prstGeom prst="rect">
            <a:avLst/>
          </a:prstGeom>
          <a:noFill/>
        </p:spPr>
        <p:txBody>
          <a:bodyPr wrap="square" rtlCol="0" anchor="t">
            <a:spAutoFit/>
          </a:bodyPr>
          <a:lstStyle/>
          <a:p>
            <a:r>
              <a:rPr lang="en-US" sz="2000" dirty="0">
                <a:solidFill>
                  <a:srgbClr val="006F3E"/>
                </a:solidFill>
                <a:latin typeface="Gmarket Sans Light" pitchFamily="34" charset="0"/>
                <a:cs typeface="Gmarket Sans Light" pitchFamily="34" charset="0"/>
              </a:rPr>
              <a:t>Improving the limitation that the existing app applies same standards for all users who has different characteristics. For those who have small pace with slow walking speed, for those who need to move in wheelchair or crutches, and for those who </a:t>
            </a:r>
            <a:r>
              <a:rPr lang="en-US" altLang="ko-KR" sz="2000" dirty="0">
                <a:solidFill>
                  <a:srgbClr val="006F3E"/>
                </a:solidFill>
                <a:latin typeface="Gmarket Sans Light" pitchFamily="34" charset="0"/>
                <a:cs typeface="Gmarket Sans Light" pitchFamily="34" charset="0"/>
              </a:rPr>
              <a:t>need</a:t>
            </a:r>
            <a:r>
              <a:rPr lang="en-US" sz="2000" dirty="0">
                <a:solidFill>
                  <a:srgbClr val="006F3E"/>
                </a:solidFill>
                <a:latin typeface="Gmarket Sans Light" pitchFamily="34" charset="0"/>
                <a:cs typeface="Gmarket Sans Light" pitchFamily="34" charset="0"/>
              </a:rPr>
              <a:t> to carry huge suitcase, </a:t>
            </a:r>
          </a:p>
          <a:p>
            <a:r>
              <a:rPr lang="en-US" sz="2000" dirty="0">
                <a:solidFill>
                  <a:srgbClr val="006F3E"/>
                </a:solidFill>
                <a:latin typeface="Gmarket Sans Light" pitchFamily="34" charset="0"/>
                <a:cs typeface="Gmarket Sans Light" pitchFamily="34" charset="0"/>
              </a:rPr>
              <a:t>‘Map For All’ is available for ALL OF THEM.</a:t>
            </a:r>
            <a:r>
              <a:rPr lang="en-US" altLang="ko-KR" sz="2000" dirty="0">
                <a:solidFill>
                  <a:srgbClr val="006F3E"/>
                </a:solidFill>
                <a:latin typeface="Gmarket Sans Light" pitchFamily="34" charset="0"/>
                <a:cs typeface="Gmarket Sans Light" pitchFamily="34" charset="0"/>
              </a:rPr>
              <a:t> As personal customization is popular in this society, </a:t>
            </a:r>
            <a:r>
              <a:rPr lang="en-US" altLang="ko-KR" sz="2000" dirty="0">
                <a:solidFill>
                  <a:schemeClr val="accent2">
                    <a:lumMod val="75000"/>
                  </a:schemeClr>
                </a:solidFill>
                <a:latin typeface="Gmarket Sans Light" pitchFamily="34" charset="0"/>
                <a:cs typeface="Gmarket Sans Light" pitchFamily="34" charset="0"/>
              </a:rPr>
              <a:t>‘Map For All’ respect diversity through personal customization.</a:t>
            </a:r>
            <a:endParaRPr lang="en-US" sz="2000" dirty="0">
              <a:solidFill>
                <a:schemeClr val="accent2">
                  <a:lumMod val="75000"/>
                </a:schemeClr>
              </a:solidFill>
              <a:latin typeface="Gmarket Sans Light" pitchFamily="34" charset="0"/>
              <a:cs typeface="Gmarket Sans Light" pitchFamily="34" charset="0"/>
            </a:endParaRPr>
          </a:p>
          <a:p>
            <a:endParaRPr lang="en-US" sz="2000" dirty="0">
              <a:solidFill>
                <a:srgbClr val="006F3E"/>
              </a:solidFill>
              <a:latin typeface="Gmarket Sans Light" pitchFamily="34" charset="0"/>
              <a:cs typeface="Gmarket Sans Light" pitchFamily="34" charset="0"/>
            </a:endParaRPr>
          </a:p>
        </p:txBody>
      </p:sp>
      <p:pic>
        <p:nvPicPr>
          <p:cNvPr id="4" name="그림 3" descr="텍스트, 폰트, 그래픽, 친필이(가) 표시된 사진&#10;&#10;자동 생성된 설명">
            <a:extLst>
              <a:ext uri="{FF2B5EF4-FFF2-40B4-BE49-F238E27FC236}">
                <a16:creationId xmlns:a16="http://schemas.microsoft.com/office/drawing/2014/main" id="{2881AE36-0671-161A-B798-1B2DA0B17F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815603">
            <a:off x="14197674" y="3179681"/>
            <a:ext cx="2421568" cy="44686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523810" y="9524"/>
            <a:ext cx="11952381" cy="10293441"/>
            <a:chOff x="-523810" y="9524"/>
            <a:chExt cx="11952381" cy="10293441"/>
          </a:xfrm>
        </p:grpSpPr>
        <p:pic>
          <p:nvPicPr>
            <p:cNvPr id="3" name="Object 2"/>
            <p:cNvPicPr>
              <a:picLocks noChangeAspect="1"/>
            </p:cNvPicPr>
            <p:nvPr/>
          </p:nvPicPr>
          <p:blipFill>
            <a:blip r:embed="rId3" cstate="print"/>
            <a:stretch>
              <a:fillRect/>
            </a:stretch>
          </p:blipFill>
          <p:spPr>
            <a:xfrm rot="-10800000">
              <a:off x="-523810" y="9524"/>
              <a:ext cx="11952381" cy="10293441"/>
            </a:xfrm>
            <a:prstGeom prst="rect">
              <a:avLst/>
            </a:prstGeom>
          </p:spPr>
        </p:pic>
      </p:grpSp>
      <p:sp>
        <p:nvSpPr>
          <p:cNvPr id="5" name="Object 5"/>
          <p:cNvSpPr txBox="1"/>
          <p:nvPr/>
        </p:nvSpPr>
        <p:spPr>
          <a:xfrm>
            <a:off x="993800" y="5379076"/>
            <a:ext cx="8632755" cy="646331"/>
          </a:xfrm>
          <a:prstGeom prst="rect">
            <a:avLst/>
          </a:prstGeom>
          <a:noFill/>
        </p:spPr>
        <p:txBody>
          <a:bodyPr wrap="square" rtlCol="0" anchor="t">
            <a:spAutoFit/>
          </a:bodyPr>
          <a:lstStyle/>
          <a:p>
            <a:r>
              <a:rPr lang="en-US" sz="3600" kern="0" spc="-100" dirty="0">
                <a:solidFill>
                  <a:srgbClr val="FFFFFF"/>
                </a:solidFill>
                <a:latin typeface="Gmarket Sans Light" pitchFamily="34" charset="0"/>
                <a:cs typeface="Gmarket Sans Light" pitchFamily="34" charset="0"/>
              </a:rPr>
              <a:t>Walking speed &amp; Condition </a:t>
            </a:r>
            <a:endParaRPr lang="en-US" dirty="0"/>
          </a:p>
        </p:txBody>
      </p:sp>
      <p:grpSp>
        <p:nvGrpSpPr>
          <p:cNvPr id="1002" name="그룹 1002"/>
          <p:cNvGrpSpPr/>
          <p:nvPr/>
        </p:nvGrpSpPr>
        <p:grpSpPr>
          <a:xfrm>
            <a:off x="6488010" y="1638300"/>
            <a:ext cx="5203935" cy="7855947"/>
            <a:chOff x="6417080" y="1634377"/>
            <a:chExt cx="5203935" cy="7855947"/>
          </a:xfrm>
        </p:grpSpPr>
        <p:grpSp>
          <p:nvGrpSpPr>
            <p:cNvPr id="1003" name="그룹 1003"/>
            <p:cNvGrpSpPr/>
            <p:nvPr/>
          </p:nvGrpSpPr>
          <p:grpSpPr>
            <a:xfrm>
              <a:off x="7290838" y="1958886"/>
              <a:ext cx="3456419" cy="7206930"/>
              <a:chOff x="7290838" y="1958886"/>
              <a:chExt cx="3456419" cy="7206930"/>
            </a:xfrm>
          </p:grpSpPr>
          <p:pic>
            <p:nvPicPr>
              <p:cNvPr id="8" name="Object 7"/>
              <p:cNvPicPr>
                <a:picLocks noChangeAspect="1"/>
              </p:cNvPicPr>
              <p:nvPr/>
            </p:nvPicPr>
            <p:blipFill>
              <a:blip r:embed="rId4" cstate="print"/>
              <a:stretch>
                <a:fillRect/>
              </a:stretch>
            </p:blipFill>
            <p:spPr>
              <a:xfrm rot="900000">
                <a:off x="5672024" y="-1494009"/>
                <a:ext cx="6912838" cy="14413860"/>
              </a:xfrm>
              <a:prstGeom prst="rect">
                <a:avLst/>
              </a:prstGeom>
            </p:spPr>
          </p:pic>
          <p:pic>
            <p:nvPicPr>
              <p:cNvPr id="9" name="Object 8"/>
              <p:cNvPicPr>
                <a:picLocks noChangeAspect="1"/>
              </p:cNvPicPr>
              <p:nvPr/>
            </p:nvPicPr>
            <p:blipFill>
              <a:blip r:embed="rId5" cstate="print"/>
              <a:stretch>
                <a:fillRect/>
              </a:stretch>
            </p:blipFill>
            <p:spPr>
              <a:xfrm rot="900000">
                <a:off x="7290838" y="1958886"/>
                <a:ext cx="3456419" cy="7206930"/>
              </a:xfrm>
              <a:prstGeom prst="rect">
                <a:avLst/>
              </a:prstGeom>
            </p:spPr>
          </p:pic>
        </p:grpSp>
        <p:grpSp>
          <p:nvGrpSpPr>
            <p:cNvPr id="1004" name="그룹 1004"/>
            <p:cNvGrpSpPr/>
            <p:nvPr/>
          </p:nvGrpSpPr>
          <p:grpSpPr>
            <a:xfrm>
              <a:off x="7404516" y="2771625"/>
              <a:ext cx="3172419" cy="5759359"/>
              <a:chOff x="7404516" y="2771625"/>
              <a:chExt cx="3172419" cy="5759359"/>
            </a:xfrm>
          </p:grpSpPr>
          <p:pic>
            <p:nvPicPr>
              <p:cNvPr id="12" name="Object 11"/>
              <p:cNvPicPr>
                <a:picLocks noChangeAspect="1"/>
              </p:cNvPicPr>
              <p:nvPr/>
            </p:nvPicPr>
            <p:blipFill>
              <a:blip r:embed="rId6" cstate="print"/>
              <a:stretch>
                <a:fillRect/>
              </a:stretch>
            </p:blipFill>
            <p:spPr>
              <a:xfrm rot="900000">
                <a:off x="7404516" y="2771625"/>
                <a:ext cx="3172419" cy="5759359"/>
              </a:xfrm>
              <a:prstGeom prst="rect">
                <a:avLst/>
              </a:prstGeom>
            </p:spPr>
          </p:pic>
        </p:grpSp>
        <p:grpSp>
          <p:nvGrpSpPr>
            <p:cNvPr id="1005" name="그룹 1005"/>
            <p:cNvGrpSpPr/>
            <p:nvPr/>
          </p:nvGrpSpPr>
          <p:grpSpPr>
            <a:xfrm>
              <a:off x="7838690" y="4228309"/>
              <a:ext cx="2315087" cy="2175789"/>
              <a:chOff x="7838690" y="4228309"/>
              <a:chExt cx="2315087" cy="2175789"/>
            </a:xfrm>
          </p:grpSpPr>
          <p:grpSp>
            <p:nvGrpSpPr>
              <p:cNvPr id="1006" name="그룹 1006"/>
              <p:cNvGrpSpPr/>
              <p:nvPr/>
            </p:nvGrpSpPr>
            <p:grpSpPr>
              <a:xfrm>
                <a:off x="8285389" y="4431090"/>
                <a:ext cx="1733872" cy="1267722"/>
                <a:chOff x="8285389" y="4431090"/>
                <a:chExt cx="1733872" cy="1267722"/>
              </a:xfrm>
            </p:grpSpPr>
            <p:pic>
              <p:nvPicPr>
                <p:cNvPr id="16" name="Object 15"/>
                <p:cNvPicPr>
                  <a:picLocks noChangeAspect="1"/>
                </p:cNvPicPr>
                <p:nvPr/>
              </p:nvPicPr>
              <p:blipFill>
                <a:blip r:embed="rId7" cstate="print"/>
                <a:stretch>
                  <a:fillRect/>
                </a:stretch>
              </p:blipFill>
              <p:spPr>
                <a:xfrm rot="900000">
                  <a:off x="8285389" y="4431090"/>
                  <a:ext cx="1733872" cy="1267722"/>
                </a:xfrm>
                <a:prstGeom prst="rect">
                  <a:avLst/>
                </a:prstGeom>
              </p:spPr>
            </p:pic>
          </p:grpSp>
          <p:sp>
            <p:nvSpPr>
              <p:cNvPr id="18" name="Object 18"/>
              <p:cNvSpPr txBox="1"/>
              <p:nvPr/>
            </p:nvSpPr>
            <p:spPr>
              <a:xfrm rot="900000">
                <a:off x="7330382" y="5552462"/>
                <a:ext cx="3194864" cy="700758"/>
              </a:xfrm>
              <a:prstGeom prst="rect">
                <a:avLst/>
              </a:prstGeom>
              <a:noFill/>
            </p:spPr>
            <p:txBody>
              <a:bodyPr wrap="square" rtlCol="0" anchor="ctr">
                <a:spAutoFit/>
              </a:bodyPr>
              <a:lstStyle/>
              <a:p>
                <a:pPr algn="ctr"/>
                <a:r>
                  <a:rPr lang="en-US" sz="2600" kern="0" spc="-100" dirty="0">
                    <a:solidFill>
                      <a:srgbClr val="FFFFFF"/>
                    </a:solidFill>
                    <a:latin typeface="Open Sans ExtraBold" pitchFamily="34" charset="0"/>
                    <a:cs typeface="Open Sans ExtraBold" pitchFamily="34" charset="0"/>
                  </a:rPr>
                  <a:t>Best Driver</a:t>
                </a:r>
                <a:endParaRPr lang="en-US" dirty="0"/>
              </a:p>
            </p:txBody>
          </p:sp>
        </p:grpSp>
      </p:grpSp>
      <p:sp>
        <p:nvSpPr>
          <p:cNvPr id="21" name="Object 21"/>
          <p:cNvSpPr txBox="1"/>
          <p:nvPr/>
        </p:nvSpPr>
        <p:spPr>
          <a:xfrm>
            <a:off x="974752" y="3759629"/>
            <a:ext cx="7030060" cy="1400383"/>
          </a:xfrm>
          <a:prstGeom prst="rect">
            <a:avLst/>
          </a:prstGeom>
          <a:noFill/>
        </p:spPr>
        <p:txBody>
          <a:bodyPr wrap="square" rtlCol="0" anchor="t">
            <a:spAutoFit/>
          </a:bodyPr>
          <a:lstStyle/>
          <a:p>
            <a:r>
              <a:rPr lang="en-US" sz="8500" kern="0" spc="-300" dirty="0">
                <a:solidFill>
                  <a:srgbClr val="FFFFFF"/>
                </a:solidFill>
                <a:latin typeface="Gmarket Sans Light" pitchFamily="34" charset="0"/>
                <a:cs typeface="Gmarket Sans Light" pitchFamily="34" charset="0"/>
              </a:rPr>
              <a:t>Personalize</a:t>
            </a:r>
            <a:endParaRPr lang="en-US" dirty="0"/>
          </a:p>
        </p:txBody>
      </p:sp>
      <p:sp>
        <p:nvSpPr>
          <p:cNvPr id="22" name="Object 22"/>
          <p:cNvSpPr txBox="1"/>
          <p:nvPr/>
        </p:nvSpPr>
        <p:spPr>
          <a:xfrm>
            <a:off x="3906087" y="5390638"/>
            <a:ext cx="13253169" cy="630942"/>
          </a:xfrm>
          <a:prstGeom prst="rect">
            <a:avLst/>
          </a:prstGeom>
          <a:noFill/>
        </p:spPr>
        <p:txBody>
          <a:bodyPr wrap="square" rtlCol="0" anchor="t">
            <a:spAutoFit/>
          </a:bodyPr>
          <a:lstStyle/>
          <a:p>
            <a:pPr algn="r"/>
            <a:r>
              <a:rPr lang="en-US" sz="3500" kern="0" spc="-100" dirty="0">
                <a:solidFill>
                  <a:srgbClr val="006F3E"/>
                </a:solidFill>
                <a:latin typeface="Gmarket Sans Light" pitchFamily="34" charset="0"/>
                <a:cs typeface="Gmarket Sans Light" pitchFamily="34" charset="0"/>
              </a:rPr>
              <a:t>UX/UI &amp; Sharing system</a:t>
            </a:r>
            <a:endParaRPr lang="en-US" dirty="0"/>
          </a:p>
        </p:txBody>
      </p:sp>
      <p:sp>
        <p:nvSpPr>
          <p:cNvPr id="23" name="Object 23"/>
          <p:cNvSpPr txBox="1"/>
          <p:nvPr/>
        </p:nvSpPr>
        <p:spPr>
          <a:xfrm>
            <a:off x="5792282" y="3841116"/>
            <a:ext cx="11366999" cy="2035765"/>
          </a:xfrm>
          <a:prstGeom prst="rect">
            <a:avLst/>
          </a:prstGeom>
          <a:noFill/>
        </p:spPr>
        <p:txBody>
          <a:bodyPr wrap="square" rtlCol="0" anchor="t">
            <a:spAutoFit/>
          </a:bodyPr>
          <a:lstStyle/>
          <a:p>
            <a:pPr algn="r"/>
            <a:r>
              <a:rPr lang="en-US" sz="7700" kern="0" spc="-300" dirty="0">
                <a:solidFill>
                  <a:srgbClr val="006F3E"/>
                </a:solidFill>
                <a:latin typeface="Gmarket Sans Light" pitchFamily="34" charset="0"/>
                <a:cs typeface="Gmarket Sans Light" pitchFamily="34" charset="0"/>
              </a:rPr>
              <a:t>Convenient</a:t>
            </a:r>
            <a:endParaRPr lang="en-US" dirty="0"/>
          </a:p>
        </p:txBody>
      </p:sp>
      <p:sp>
        <p:nvSpPr>
          <p:cNvPr id="24" name="Object 24"/>
          <p:cNvSpPr txBox="1"/>
          <p:nvPr/>
        </p:nvSpPr>
        <p:spPr>
          <a:xfrm>
            <a:off x="993800" y="6257448"/>
            <a:ext cx="5230834" cy="707886"/>
          </a:xfrm>
          <a:prstGeom prst="rect">
            <a:avLst/>
          </a:prstGeom>
          <a:noFill/>
        </p:spPr>
        <p:txBody>
          <a:bodyPr wrap="square" rtlCol="0" anchor="t">
            <a:spAutoFit/>
          </a:bodyPr>
          <a:lstStyle/>
          <a:p>
            <a:r>
              <a:rPr lang="en-US" sz="2000" dirty="0">
                <a:solidFill>
                  <a:srgbClr val="FFFFFF"/>
                </a:solidFill>
                <a:latin typeface="Gmarket Sans Light" pitchFamily="34" charset="0"/>
                <a:cs typeface="Gmarket Sans Light" pitchFamily="34" charset="0"/>
              </a:rPr>
              <a:t>By providing customized personal functions, </a:t>
            </a:r>
          </a:p>
          <a:p>
            <a:r>
              <a:rPr lang="en-US" sz="2000" dirty="0">
                <a:solidFill>
                  <a:srgbClr val="FFFFFF"/>
                </a:solidFill>
                <a:latin typeface="Gmarket Sans Light" pitchFamily="34" charset="0"/>
                <a:cs typeface="Gmarket Sans Light" pitchFamily="34" charset="0"/>
              </a:rPr>
              <a:t>you can have better travel experience. </a:t>
            </a:r>
            <a:endParaRPr lang="en-US" dirty="0"/>
          </a:p>
        </p:txBody>
      </p:sp>
      <p:sp>
        <p:nvSpPr>
          <p:cNvPr id="25" name="Object 25"/>
          <p:cNvSpPr txBox="1"/>
          <p:nvPr/>
        </p:nvSpPr>
        <p:spPr>
          <a:xfrm>
            <a:off x="8668156" y="6257448"/>
            <a:ext cx="8509247" cy="923330"/>
          </a:xfrm>
          <a:prstGeom prst="rect">
            <a:avLst/>
          </a:prstGeom>
          <a:noFill/>
        </p:spPr>
        <p:txBody>
          <a:bodyPr wrap="square" rtlCol="0" anchor="t">
            <a:spAutoFit/>
          </a:bodyPr>
          <a:lstStyle/>
          <a:p>
            <a:pPr algn="r"/>
            <a:r>
              <a:rPr lang="en-US" dirty="0"/>
              <a:t>Customized service with the option for the person </a:t>
            </a:r>
          </a:p>
          <a:p>
            <a:pPr algn="r"/>
            <a:r>
              <a:rPr lang="en-US" dirty="0"/>
              <a:t>who has difficulty in using smartphone. </a:t>
            </a:r>
          </a:p>
          <a:p>
            <a:pPr algn="r"/>
            <a:r>
              <a:rPr lang="en-US" dirty="0"/>
              <a:t>Sharing  </a:t>
            </a:r>
            <a:r>
              <a:rPr lang="en-US" altLang="ko-KR" dirty="0"/>
              <a:t>information about street condition between users</a:t>
            </a:r>
            <a:endParaRPr lang="en-US" dirty="0"/>
          </a:p>
        </p:txBody>
      </p:sp>
      <p:pic>
        <p:nvPicPr>
          <p:cNvPr id="2" name="그림 1" descr="텍스트, 폰트, 그래픽, 친필이(가) 표시된 사진&#10;&#10;자동 생성된 설명">
            <a:extLst>
              <a:ext uri="{FF2B5EF4-FFF2-40B4-BE49-F238E27FC236}">
                <a16:creationId xmlns:a16="http://schemas.microsoft.com/office/drawing/2014/main" id="{8B8C178F-0805-CFCD-1FD3-B3AAD94322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899925">
            <a:off x="7448673" y="2785539"/>
            <a:ext cx="3214810" cy="59324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7119265" y="3893121"/>
            <a:ext cx="899296" cy="899296"/>
            <a:chOff x="7956946" y="4174619"/>
            <a:chExt cx="899296" cy="899296"/>
          </a:xfrm>
        </p:grpSpPr>
        <p:pic>
          <p:nvPicPr>
            <p:cNvPr id="3" name="Object 2"/>
            <p:cNvPicPr>
              <a:picLocks noChangeAspect="1"/>
            </p:cNvPicPr>
            <p:nvPr/>
          </p:nvPicPr>
          <p:blipFill>
            <a:blip r:embed="rId2" cstate="print"/>
            <a:stretch>
              <a:fillRect/>
            </a:stretch>
          </p:blipFill>
          <p:spPr>
            <a:xfrm>
              <a:off x="7956946" y="4174619"/>
              <a:ext cx="899296" cy="899296"/>
            </a:xfrm>
            <a:prstGeom prst="rect">
              <a:avLst/>
            </a:prstGeom>
          </p:spPr>
        </p:pic>
      </p:grpSp>
      <p:grpSp>
        <p:nvGrpSpPr>
          <p:cNvPr id="1002" name="그룹 1002"/>
          <p:cNvGrpSpPr/>
          <p:nvPr/>
        </p:nvGrpSpPr>
        <p:grpSpPr>
          <a:xfrm>
            <a:off x="7119265" y="6545148"/>
            <a:ext cx="899296" cy="899296"/>
            <a:chOff x="7956946" y="6600425"/>
            <a:chExt cx="899296" cy="899296"/>
          </a:xfrm>
        </p:grpSpPr>
        <p:pic>
          <p:nvPicPr>
            <p:cNvPr id="6" name="Object 5"/>
            <p:cNvPicPr>
              <a:picLocks noChangeAspect="1"/>
            </p:cNvPicPr>
            <p:nvPr/>
          </p:nvPicPr>
          <p:blipFill>
            <a:blip r:embed="rId3" cstate="print"/>
            <a:stretch>
              <a:fillRect/>
            </a:stretch>
          </p:blipFill>
          <p:spPr>
            <a:xfrm>
              <a:off x="7956946" y="6600425"/>
              <a:ext cx="899296" cy="899296"/>
            </a:xfrm>
            <a:prstGeom prst="rect">
              <a:avLst/>
            </a:prstGeom>
          </p:spPr>
        </p:pic>
      </p:grpSp>
      <p:grpSp>
        <p:nvGrpSpPr>
          <p:cNvPr id="1003" name="그룹 1003"/>
          <p:cNvGrpSpPr/>
          <p:nvPr/>
        </p:nvGrpSpPr>
        <p:grpSpPr>
          <a:xfrm>
            <a:off x="7125533" y="5209378"/>
            <a:ext cx="893028" cy="893028"/>
            <a:chOff x="7960079" y="5409703"/>
            <a:chExt cx="893028" cy="893028"/>
          </a:xfrm>
        </p:grpSpPr>
        <p:pic>
          <p:nvPicPr>
            <p:cNvPr id="9" name="Object 8"/>
            <p:cNvPicPr>
              <a:picLocks noChangeAspect="1"/>
            </p:cNvPicPr>
            <p:nvPr/>
          </p:nvPicPr>
          <p:blipFill>
            <a:blip r:embed="rId4" cstate="print"/>
            <a:stretch>
              <a:fillRect/>
            </a:stretch>
          </p:blipFill>
          <p:spPr>
            <a:xfrm>
              <a:off x="7960079" y="5409703"/>
              <a:ext cx="893028" cy="893028"/>
            </a:xfrm>
            <a:prstGeom prst="rect">
              <a:avLst/>
            </a:prstGeom>
          </p:spPr>
        </p:pic>
      </p:grpSp>
      <p:sp>
        <p:nvSpPr>
          <p:cNvPr id="11" name="Object 11"/>
          <p:cNvSpPr txBox="1"/>
          <p:nvPr/>
        </p:nvSpPr>
        <p:spPr>
          <a:xfrm>
            <a:off x="8247386" y="3994013"/>
            <a:ext cx="10629924" cy="553998"/>
          </a:xfrm>
          <a:prstGeom prst="rect">
            <a:avLst/>
          </a:prstGeom>
          <a:noFill/>
        </p:spPr>
        <p:txBody>
          <a:bodyPr wrap="square" rtlCol="0" anchor="t">
            <a:spAutoFit/>
          </a:bodyPr>
          <a:lstStyle/>
          <a:p>
            <a:r>
              <a:rPr lang="en-US" altLang="ko-KR" sz="3000" kern="0" spc="-100" dirty="0">
                <a:solidFill>
                  <a:srgbClr val="006F3E"/>
                </a:solidFill>
                <a:latin typeface="Gmarket Sans Medium" pitchFamily="34" charset="0"/>
                <a:cs typeface="Gmarket Sans Medium" pitchFamily="34" charset="0"/>
              </a:rPr>
              <a:t>With the Acceleration Sensor, GPS, Gyro sensor</a:t>
            </a:r>
            <a:endParaRPr lang="en-US" sz="3000" dirty="0"/>
          </a:p>
        </p:txBody>
      </p:sp>
      <p:sp>
        <p:nvSpPr>
          <p:cNvPr id="12" name="Object 12"/>
          <p:cNvSpPr txBox="1"/>
          <p:nvPr/>
        </p:nvSpPr>
        <p:spPr>
          <a:xfrm>
            <a:off x="7394399" y="622708"/>
            <a:ext cx="13733745" cy="1031051"/>
          </a:xfrm>
          <a:prstGeom prst="rect">
            <a:avLst/>
          </a:prstGeom>
          <a:noFill/>
        </p:spPr>
        <p:txBody>
          <a:bodyPr wrap="square" rtlCol="0" anchor="t">
            <a:spAutoFit/>
          </a:bodyPr>
          <a:lstStyle/>
          <a:p>
            <a:r>
              <a:rPr lang="en-US" altLang="ko-KR" sz="6100" kern="0" spc="-200" dirty="0">
                <a:solidFill>
                  <a:srgbClr val="006F3E"/>
                </a:solidFill>
                <a:latin typeface="Gmarket Sans Light" pitchFamily="34" charset="0"/>
                <a:cs typeface="Gmarket Sans Light" pitchFamily="34" charset="0"/>
              </a:rPr>
              <a:t>1. Reflect Individual Walking Speed</a:t>
            </a:r>
            <a:endParaRPr lang="en-US" dirty="0"/>
          </a:p>
        </p:txBody>
      </p:sp>
      <p:sp>
        <p:nvSpPr>
          <p:cNvPr id="13" name="Object 13"/>
          <p:cNvSpPr txBox="1"/>
          <p:nvPr/>
        </p:nvSpPr>
        <p:spPr>
          <a:xfrm>
            <a:off x="8238421" y="5067820"/>
            <a:ext cx="11299881" cy="1015663"/>
          </a:xfrm>
          <a:prstGeom prst="rect">
            <a:avLst/>
          </a:prstGeom>
          <a:noFill/>
        </p:spPr>
        <p:txBody>
          <a:bodyPr wrap="square" rtlCol="0" anchor="t">
            <a:spAutoFit/>
          </a:bodyPr>
          <a:lstStyle/>
          <a:p>
            <a:r>
              <a:rPr lang="en-US" altLang="ko-KR" sz="3000" kern="0" spc="-100" dirty="0">
                <a:solidFill>
                  <a:srgbClr val="006F3E"/>
                </a:solidFill>
                <a:latin typeface="Gmarket Sans Medium" pitchFamily="34" charset="0"/>
                <a:cs typeface="Gmarket Sans Medium" pitchFamily="34" charset="0"/>
              </a:rPr>
              <a:t>Acceleration Sensor</a:t>
            </a:r>
          </a:p>
          <a:p>
            <a:r>
              <a:rPr lang="en-US" altLang="ko-KR" sz="2800" dirty="0"/>
              <a:t>- Detect Motion of Smartphone through x, y, z coordinates.</a:t>
            </a:r>
            <a:endParaRPr lang="en-US" sz="2800" dirty="0"/>
          </a:p>
        </p:txBody>
      </p:sp>
      <p:sp>
        <p:nvSpPr>
          <p:cNvPr id="14" name="Object 14"/>
          <p:cNvSpPr txBox="1"/>
          <p:nvPr/>
        </p:nvSpPr>
        <p:spPr>
          <a:xfrm>
            <a:off x="8238421" y="7989883"/>
            <a:ext cx="10629924" cy="2113848"/>
          </a:xfrm>
          <a:prstGeom prst="rect">
            <a:avLst/>
          </a:prstGeom>
          <a:noFill/>
        </p:spPr>
        <p:txBody>
          <a:bodyPr wrap="square" rtlCol="0" anchor="t">
            <a:spAutoFit/>
          </a:bodyPr>
          <a:lstStyle/>
          <a:p>
            <a:r>
              <a:rPr lang="en-US" altLang="ko-KR" sz="3000" kern="0" spc="-100" dirty="0">
                <a:solidFill>
                  <a:srgbClr val="006F3E"/>
                </a:solidFill>
                <a:latin typeface="Gmarket Sans Medium" pitchFamily="34" charset="0"/>
                <a:cs typeface="Gmarket Sans Medium" pitchFamily="34" charset="0"/>
              </a:rPr>
              <a:t>GPS</a:t>
            </a:r>
          </a:p>
          <a:p>
            <a:pPr marL="285750" indent="-285750">
              <a:buFontTx/>
              <a:buChar char="-"/>
            </a:pPr>
            <a:r>
              <a:rPr lang="en-US" altLang="ko-KR" sz="2800" dirty="0"/>
              <a:t>Determines location of the user from satellites </a:t>
            </a:r>
          </a:p>
          <a:p>
            <a:pPr>
              <a:lnSpc>
                <a:spcPct val="150000"/>
              </a:lnSpc>
            </a:pPr>
            <a:r>
              <a:rPr lang="en-US" altLang="ko-KR" sz="2800" dirty="0"/>
              <a:t>   floating around the Earth</a:t>
            </a:r>
          </a:p>
          <a:p>
            <a:pPr>
              <a:lnSpc>
                <a:spcPct val="150000"/>
              </a:lnSpc>
            </a:pPr>
            <a:r>
              <a:rPr lang="en-US" altLang="ko-KR" sz="2400" dirty="0"/>
              <a:t>+Calculate Stride length by cadence(steps per minute)</a:t>
            </a:r>
            <a:endParaRPr lang="en-US" sz="2400" dirty="0"/>
          </a:p>
        </p:txBody>
      </p:sp>
      <p:sp>
        <p:nvSpPr>
          <p:cNvPr id="15" name="Object 15"/>
          <p:cNvSpPr txBox="1"/>
          <p:nvPr/>
        </p:nvSpPr>
        <p:spPr>
          <a:xfrm>
            <a:off x="7870941" y="1927383"/>
            <a:ext cx="13702128" cy="1446550"/>
          </a:xfrm>
          <a:prstGeom prst="rect">
            <a:avLst/>
          </a:prstGeom>
          <a:noFill/>
        </p:spPr>
        <p:txBody>
          <a:bodyPr wrap="square" rtlCol="0" anchor="t">
            <a:spAutoFit/>
          </a:bodyPr>
          <a:lstStyle/>
          <a:p>
            <a:r>
              <a:rPr lang="en-US" altLang="ko-KR" sz="4400" kern="0" spc="-100" dirty="0">
                <a:solidFill>
                  <a:srgbClr val="006F3E"/>
                </a:solidFill>
                <a:latin typeface="Gmarket Sans Light" pitchFamily="34" charset="0"/>
                <a:cs typeface="Gmarket Sans Light" pitchFamily="34" charset="0"/>
              </a:rPr>
              <a:t>Calculate individual walking speed </a:t>
            </a:r>
          </a:p>
          <a:p>
            <a:r>
              <a:rPr lang="en-US" altLang="ko-KR" sz="4400" kern="0" spc="-100" dirty="0">
                <a:solidFill>
                  <a:srgbClr val="006F3E"/>
                </a:solidFill>
                <a:latin typeface="Gmarket Sans Light" pitchFamily="34" charset="0"/>
                <a:cs typeface="Gmarket Sans Light" pitchFamily="34" charset="0"/>
              </a:rPr>
              <a:t>Through Acceleration Sensor</a:t>
            </a:r>
          </a:p>
        </p:txBody>
      </p:sp>
      <p:pic>
        <p:nvPicPr>
          <p:cNvPr id="2" name="그림 1">
            <a:extLst>
              <a:ext uri="{FF2B5EF4-FFF2-40B4-BE49-F238E27FC236}">
                <a16:creationId xmlns:a16="http://schemas.microsoft.com/office/drawing/2014/main" id="{207E1F7D-5914-0F5F-D62D-1E89160956F6}"/>
              </a:ext>
            </a:extLst>
          </p:cNvPr>
          <p:cNvPicPr>
            <a:picLocks noChangeAspect="1"/>
          </p:cNvPicPr>
          <p:nvPr/>
        </p:nvPicPr>
        <p:blipFill>
          <a:blip r:embed="rId5"/>
          <a:stretch>
            <a:fillRect/>
          </a:stretch>
        </p:blipFill>
        <p:spPr>
          <a:xfrm>
            <a:off x="7128468" y="7887186"/>
            <a:ext cx="890093" cy="890093"/>
          </a:xfrm>
          <a:prstGeom prst="rect">
            <a:avLst/>
          </a:prstGeom>
        </p:spPr>
      </p:pic>
      <p:sp>
        <p:nvSpPr>
          <p:cNvPr id="4" name="Object 13">
            <a:extLst>
              <a:ext uri="{FF2B5EF4-FFF2-40B4-BE49-F238E27FC236}">
                <a16:creationId xmlns:a16="http://schemas.microsoft.com/office/drawing/2014/main" id="{84BD775E-04CE-5EFC-CBC7-2395191F207C}"/>
              </a:ext>
            </a:extLst>
          </p:cNvPr>
          <p:cNvSpPr txBox="1"/>
          <p:nvPr/>
        </p:nvSpPr>
        <p:spPr>
          <a:xfrm>
            <a:off x="8153400" y="6552656"/>
            <a:ext cx="11299881" cy="1415772"/>
          </a:xfrm>
          <a:prstGeom prst="rect">
            <a:avLst/>
          </a:prstGeom>
          <a:noFill/>
        </p:spPr>
        <p:txBody>
          <a:bodyPr wrap="square" rtlCol="0" anchor="t">
            <a:spAutoFit/>
          </a:bodyPr>
          <a:lstStyle/>
          <a:p>
            <a:r>
              <a:rPr lang="en-US" altLang="ko-KR" sz="3000" kern="0" spc="-100" dirty="0">
                <a:solidFill>
                  <a:srgbClr val="006F3E"/>
                </a:solidFill>
                <a:latin typeface="Gmarket Sans Medium" pitchFamily="34" charset="0"/>
                <a:cs typeface="Gmarket Sans Medium" pitchFamily="34" charset="0"/>
              </a:rPr>
              <a:t>Gyro Sensor</a:t>
            </a:r>
          </a:p>
          <a:p>
            <a:pPr marL="457200" indent="-457200">
              <a:buFontTx/>
              <a:buChar char="-"/>
            </a:pPr>
            <a:r>
              <a:rPr lang="en-US" altLang="ko-KR" sz="2800" dirty="0"/>
              <a:t>Measure the angular velocity, the speed of </a:t>
            </a:r>
          </a:p>
          <a:p>
            <a:r>
              <a:rPr lang="en-US" altLang="ko-KR" sz="2800" dirty="0"/>
              <a:t>   rotation per hour</a:t>
            </a:r>
            <a:endParaRPr lang="en-US" sz="2800" dirty="0"/>
          </a:p>
        </p:txBody>
      </p:sp>
      <p:grpSp>
        <p:nvGrpSpPr>
          <p:cNvPr id="5" name="그룹 4">
            <a:extLst>
              <a:ext uri="{FF2B5EF4-FFF2-40B4-BE49-F238E27FC236}">
                <a16:creationId xmlns:a16="http://schemas.microsoft.com/office/drawing/2014/main" id="{533CB94D-9CD9-B8AB-74CF-C4E88D9E7E8E}"/>
              </a:ext>
            </a:extLst>
          </p:cNvPr>
          <p:cNvGrpSpPr/>
          <p:nvPr/>
        </p:nvGrpSpPr>
        <p:grpSpPr>
          <a:xfrm>
            <a:off x="-1401726" y="-136329"/>
            <a:ext cx="10515600" cy="11423959"/>
            <a:chOff x="-618760" y="18128"/>
            <a:chExt cx="6835401" cy="6835401"/>
          </a:xfrm>
        </p:grpSpPr>
        <p:pic>
          <p:nvPicPr>
            <p:cNvPr id="8" name="그림 7" descr="스크린샷, 휴대 전화, 정보기기, 스마트폰이(가) 표시된 사진&#10;&#10;자동 생성된 설명">
              <a:extLst>
                <a:ext uri="{FF2B5EF4-FFF2-40B4-BE49-F238E27FC236}">
                  <a16:creationId xmlns:a16="http://schemas.microsoft.com/office/drawing/2014/main" id="{10320344-DCA2-41C5-DC59-575D549A36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760" y="18128"/>
              <a:ext cx="6835401" cy="6835401"/>
            </a:xfrm>
            <a:prstGeom prst="rect">
              <a:avLst/>
            </a:prstGeom>
          </p:spPr>
        </p:pic>
        <p:grpSp>
          <p:nvGrpSpPr>
            <p:cNvPr id="10" name="그룹 9">
              <a:extLst>
                <a:ext uri="{FF2B5EF4-FFF2-40B4-BE49-F238E27FC236}">
                  <a16:creationId xmlns:a16="http://schemas.microsoft.com/office/drawing/2014/main" id="{44897635-3BD9-C27A-DB65-6DEFE79FBAA7}"/>
                </a:ext>
              </a:extLst>
            </p:cNvPr>
            <p:cNvGrpSpPr/>
            <p:nvPr/>
          </p:nvGrpSpPr>
          <p:grpSpPr>
            <a:xfrm>
              <a:off x="1501066" y="904248"/>
              <a:ext cx="3296524" cy="4196326"/>
              <a:chOff x="1521776" y="1124401"/>
              <a:chExt cx="3296524" cy="4196326"/>
            </a:xfrm>
          </p:grpSpPr>
          <p:sp>
            <p:nvSpPr>
              <p:cNvPr id="16" name="직사각형 15">
                <a:extLst>
                  <a:ext uri="{FF2B5EF4-FFF2-40B4-BE49-F238E27FC236}">
                    <a16:creationId xmlns:a16="http://schemas.microsoft.com/office/drawing/2014/main" id="{12C35ABC-A6CE-269F-7A6F-EE7EE0648211}"/>
                  </a:ext>
                </a:extLst>
              </p:cNvPr>
              <p:cNvSpPr/>
              <p:nvPr/>
            </p:nvSpPr>
            <p:spPr>
              <a:xfrm>
                <a:off x="1628033" y="1124401"/>
                <a:ext cx="2484673" cy="4196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TextBox 16">
                <a:extLst>
                  <a:ext uri="{FF2B5EF4-FFF2-40B4-BE49-F238E27FC236}">
                    <a16:creationId xmlns:a16="http://schemas.microsoft.com/office/drawing/2014/main" id="{EBF05C4A-294E-F0AA-AE6F-7EC26BADAFF2}"/>
                  </a:ext>
                </a:extLst>
              </p:cNvPr>
              <p:cNvSpPr txBox="1"/>
              <p:nvPr/>
            </p:nvSpPr>
            <p:spPr>
              <a:xfrm>
                <a:off x="1521776" y="1918234"/>
                <a:ext cx="2628003" cy="276232"/>
              </a:xfrm>
              <a:prstGeom prst="rect">
                <a:avLst/>
              </a:prstGeom>
              <a:solidFill>
                <a:schemeClr val="bg1"/>
              </a:solidFill>
            </p:spPr>
            <p:txBody>
              <a:bodyPr wrap="square" rtlCol="0">
                <a:spAutoFit/>
              </a:bodyPr>
              <a:lstStyle/>
              <a:p>
                <a:pPr algn="ctr"/>
                <a:r>
                  <a:rPr lang="en-US" altLang="ko-KR" sz="2400" b="1" dirty="0">
                    <a:latin typeface="LG Smart UI Bold" panose="020B0800000101010101" pitchFamily="50" charset="-127"/>
                    <a:ea typeface="LG Smart UI Bold" panose="020B0800000101010101" pitchFamily="50" charset="-127"/>
                  </a:rPr>
                  <a:t>Your average speed is</a:t>
                </a:r>
              </a:p>
            </p:txBody>
          </p:sp>
          <p:sp>
            <p:nvSpPr>
              <p:cNvPr id="19" name="타원 18">
                <a:extLst>
                  <a:ext uri="{FF2B5EF4-FFF2-40B4-BE49-F238E27FC236}">
                    <a16:creationId xmlns:a16="http://schemas.microsoft.com/office/drawing/2014/main" id="{AFFBDBF7-1F6E-E36E-9905-D17C1DF5551F}"/>
                  </a:ext>
                </a:extLst>
              </p:cNvPr>
              <p:cNvSpPr/>
              <p:nvPr/>
            </p:nvSpPr>
            <p:spPr>
              <a:xfrm>
                <a:off x="1702021" y="2338608"/>
                <a:ext cx="2040957" cy="2055149"/>
              </a:xfrm>
              <a:prstGeom prst="ellipse">
                <a:avLst/>
              </a:prstGeom>
              <a:solidFill>
                <a:srgbClr val="00583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992F42C-2912-3443-EACA-64C4330835D6}"/>
                  </a:ext>
                </a:extLst>
              </p:cNvPr>
              <p:cNvSpPr txBox="1"/>
              <p:nvPr/>
            </p:nvSpPr>
            <p:spPr>
              <a:xfrm>
                <a:off x="2003663" y="2867267"/>
                <a:ext cx="2814637" cy="1270668"/>
              </a:xfrm>
              <a:prstGeom prst="rect">
                <a:avLst/>
              </a:prstGeom>
              <a:noFill/>
            </p:spPr>
            <p:txBody>
              <a:bodyPr wrap="square" rtlCol="0">
                <a:spAutoFit/>
              </a:bodyPr>
              <a:lstStyle/>
              <a:p>
                <a:r>
                  <a:rPr lang="en-US" altLang="ko-KR" sz="7200" b="1" dirty="0">
                    <a:solidFill>
                      <a:schemeClr val="bg1"/>
                    </a:solidFill>
                    <a:latin typeface="LG Smart UI Bold" panose="020B0800000101010101" pitchFamily="50" charset="-127"/>
                    <a:ea typeface="LG Smart UI Bold" panose="020B0800000101010101" pitchFamily="50" charset="-127"/>
                  </a:rPr>
                  <a:t>4KM</a:t>
                </a:r>
              </a:p>
              <a:p>
                <a:r>
                  <a:rPr lang="en-US" altLang="ko-KR" sz="2800" b="1" dirty="0">
                    <a:solidFill>
                      <a:schemeClr val="bg1"/>
                    </a:solidFill>
                    <a:latin typeface="LG Smart UI Bold" panose="020B0800000101010101" pitchFamily="50" charset="-127"/>
                    <a:ea typeface="LG Smart UI Bold" panose="020B0800000101010101" pitchFamily="50" charset="-127"/>
                  </a:rPr>
                  <a:t>Per hour </a:t>
                </a:r>
              </a:p>
              <a:p>
                <a:endParaRPr lang="en-US" altLang="ko-KR" sz="3200" b="1" dirty="0">
                  <a:solidFill>
                    <a:schemeClr val="bg1"/>
                  </a:solidFill>
                  <a:latin typeface="LG Smart UI Bold" panose="020B0800000101010101" pitchFamily="50" charset="-127"/>
                  <a:ea typeface="LG Smart UI Bold" panose="020B0800000101010101" pitchFamily="50" charset="-127"/>
                </a:endParaRPr>
              </a:p>
            </p:txBody>
          </p:sp>
          <p:sp>
            <p:nvSpPr>
              <p:cNvPr id="22" name="TextBox 21">
                <a:extLst>
                  <a:ext uri="{FF2B5EF4-FFF2-40B4-BE49-F238E27FC236}">
                    <a16:creationId xmlns:a16="http://schemas.microsoft.com/office/drawing/2014/main" id="{FF2D2578-E4D0-7C3D-566D-329E2DB73224}"/>
                  </a:ext>
                </a:extLst>
              </p:cNvPr>
              <p:cNvSpPr txBox="1"/>
              <p:nvPr/>
            </p:nvSpPr>
            <p:spPr>
              <a:xfrm>
                <a:off x="1535200" y="4713786"/>
                <a:ext cx="2551025" cy="386725"/>
              </a:xfrm>
              <a:prstGeom prst="rect">
                <a:avLst/>
              </a:prstGeom>
              <a:noFill/>
            </p:spPr>
            <p:txBody>
              <a:bodyPr wrap="square" rtlCol="0">
                <a:spAutoFit/>
              </a:bodyPr>
              <a:lstStyle/>
              <a:p>
                <a:r>
                  <a:rPr lang="en-US" altLang="ko-KR" dirty="0">
                    <a:latin typeface="LG Smart UI Light" panose="020B0300000101010101" pitchFamily="50" charset="-127"/>
                    <a:ea typeface="LG Smart UI Light" panose="020B0300000101010101" pitchFamily="50" charset="-127"/>
                  </a:rPr>
                  <a:t>Estimated arrival times are increasingly accurate based on your data.</a:t>
                </a:r>
              </a:p>
            </p:txBody>
          </p:sp>
        </p:grpSp>
      </p:grpSp>
    </p:spTree>
    <p:extLst>
      <p:ext uri="{BB962C8B-B14F-4D97-AF65-F5344CB8AC3E}">
        <p14:creationId xmlns:p14="http://schemas.microsoft.com/office/powerpoint/2010/main" val="1593746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3449097" y="5704762"/>
            <a:ext cx="4111331" cy="57143"/>
            <a:chOff x="13449097" y="5704762"/>
            <a:chExt cx="4111331" cy="57143"/>
          </a:xfrm>
        </p:grpSpPr>
        <p:pic>
          <p:nvPicPr>
            <p:cNvPr id="3" name="Object 2"/>
            <p:cNvPicPr>
              <a:picLocks noChangeAspect="1"/>
            </p:cNvPicPr>
            <p:nvPr/>
          </p:nvPicPr>
          <p:blipFill>
            <a:blip r:embed="rId2" cstate="print"/>
            <a:stretch>
              <a:fillRect/>
            </a:stretch>
          </p:blipFill>
          <p:spPr>
            <a:xfrm rot="-2280000">
              <a:off x="13449097" y="5704762"/>
              <a:ext cx="4111331" cy="57143"/>
            </a:xfrm>
            <a:prstGeom prst="rect">
              <a:avLst/>
            </a:prstGeom>
          </p:spPr>
        </p:pic>
      </p:grpSp>
      <p:grpSp>
        <p:nvGrpSpPr>
          <p:cNvPr id="1002" name="그룹 1002"/>
          <p:cNvGrpSpPr/>
          <p:nvPr/>
        </p:nvGrpSpPr>
        <p:grpSpPr>
          <a:xfrm>
            <a:off x="2267527" y="4316901"/>
            <a:ext cx="3675888" cy="57143"/>
            <a:chOff x="2267527" y="4316901"/>
            <a:chExt cx="3675888" cy="57143"/>
          </a:xfrm>
        </p:grpSpPr>
        <p:pic>
          <p:nvPicPr>
            <p:cNvPr id="6" name="Object 5"/>
            <p:cNvPicPr>
              <a:picLocks noChangeAspect="1"/>
            </p:cNvPicPr>
            <p:nvPr/>
          </p:nvPicPr>
          <p:blipFill>
            <a:blip r:embed="rId3" cstate="print"/>
            <a:stretch>
              <a:fillRect/>
            </a:stretch>
          </p:blipFill>
          <p:spPr>
            <a:xfrm rot="2880000">
              <a:off x="2267527" y="4316901"/>
              <a:ext cx="3675888" cy="57143"/>
            </a:xfrm>
            <a:prstGeom prst="rect">
              <a:avLst/>
            </a:prstGeom>
          </p:spPr>
        </p:pic>
      </p:grpSp>
      <p:grpSp>
        <p:nvGrpSpPr>
          <p:cNvPr id="1003" name="그룹 1003"/>
          <p:cNvGrpSpPr/>
          <p:nvPr/>
        </p:nvGrpSpPr>
        <p:grpSpPr>
          <a:xfrm>
            <a:off x="-1429672" y="6112901"/>
            <a:ext cx="5310051" cy="57143"/>
            <a:chOff x="-1429672" y="6112901"/>
            <a:chExt cx="5310051" cy="57143"/>
          </a:xfrm>
        </p:grpSpPr>
        <p:pic>
          <p:nvPicPr>
            <p:cNvPr id="9" name="Object 8"/>
            <p:cNvPicPr>
              <a:picLocks noChangeAspect="1"/>
            </p:cNvPicPr>
            <p:nvPr/>
          </p:nvPicPr>
          <p:blipFill>
            <a:blip r:embed="rId4" cstate="print"/>
            <a:stretch>
              <a:fillRect/>
            </a:stretch>
          </p:blipFill>
          <p:spPr>
            <a:xfrm rot="1260000">
              <a:off x="-1429672" y="6112901"/>
              <a:ext cx="5310051" cy="57143"/>
            </a:xfrm>
            <a:prstGeom prst="rect">
              <a:avLst/>
            </a:prstGeom>
          </p:spPr>
        </p:pic>
      </p:grpSp>
      <p:grpSp>
        <p:nvGrpSpPr>
          <p:cNvPr id="1004" name="그룹 1004"/>
          <p:cNvGrpSpPr/>
          <p:nvPr/>
        </p:nvGrpSpPr>
        <p:grpSpPr>
          <a:xfrm>
            <a:off x="1478575" y="9649797"/>
            <a:ext cx="2350436" cy="57143"/>
            <a:chOff x="1478575" y="9649797"/>
            <a:chExt cx="2350436" cy="57143"/>
          </a:xfrm>
        </p:grpSpPr>
        <p:pic>
          <p:nvPicPr>
            <p:cNvPr id="12" name="Object 11"/>
            <p:cNvPicPr>
              <a:picLocks noChangeAspect="1"/>
            </p:cNvPicPr>
            <p:nvPr/>
          </p:nvPicPr>
          <p:blipFill>
            <a:blip r:embed="rId5" cstate="print"/>
            <a:stretch>
              <a:fillRect/>
            </a:stretch>
          </p:blipFill>
          <p:spPr>
            <a:xfrm>
              <a:off x="1478575" y="9649797"/>
              <a:ext cx="2350436" cy="57143"/>
            </a:xfrm>
            <a:prstGeom prst="rect">
              <a:avLst/>
            </a:prstGeom>
          </p:spPr>
        </p:pic>
      </p:grpSp>
      <p:grpSp>
        <p:nvGrpSpPr>
          <p:cNvPr id="1005" name="그룹 1005"/>
          <p:cNvGrpSpPr/>
          <p:nvPr/>
        </p:nvGrpSpPr>
        <p:grpSpPr>
          <a:xfrm>
            <a:off x="14750531" y="9649797"/>
            <a:ext cx="2350436" cy="57143"/>
            <a:chOff x="14750531" y="9649797"/>
            <a:chExt cx="2350436" cy="57143"/>
          </a:xfrm>
        </p:grpSpPr>
        <p:pic>
          <p:nvPicPr>
            <p:cNvPr id="15" name="Object 14"/>
            <p:cNvPicPr>
              <a:picLocks noChangeAspect="1"/>
            </p:cNvPicPr>
            <p:nvPr/>
          </p:nvPicPr>
          <p:blipFill>
            <a:blip r:embed="rId5" cstate="print"/>
            <a:stretch>
              <a:fillRect/>
            </a:stretch>
          </p:blipFill>
          <p:spPr>
            <a:xfrm>
              <a:off x="14750531" y="9649797"/>
              <a:ext cx="2350436" cy="57143"/>
            </a:xfrm>
            <a:prstGeom prst="rect">
              <a:avLst/>
            </a:prstGeom>
          </p:spPr>
        </p:pic>
      </p:grpSp>
      <p:grpSp>
        <p:nvGrpSpPr>
          <p:cNvPr id="1006" name="그룹 1006"/>
          <p:cNvGrpSpPr/>
          <p:nvPr/>
        </p:nvGrpSpPr>
        <p:grpSpPr>
          <a:xfrm>
            <a:off x="11936302" y="3438095"/>
            <a:ext cx="3175016" cy="57143"/>
            <a:chOff x="11936302" y="3438095"/>
            <a:chExt cx="3175016" cy="57143"/>
          </a:xfrm>
        </p:grpSpPr>
        <p:pic>
          <p:nvPicPr>
            <p:cNvPr id="18" name="Object 17"/>
            <p:cNvPicPr>
              <a:picLocks noChangeAspect="1"/>
            </p:cNvPicPr>
            <p:nvPr/>
          </p:nvPicPr>
          <p:blipFill>
            <a:blip r:embed="rId6" cstate="print"/>
            <a:stretch>
              <a:fillRect/>
            </a:stretch>
          </p:blipFill>
          <p:spPr>
            <a:xfrm rot="-3420000">
              <a:off x="11936302" y="3438095"/>
              <a:ext cx="3175016" cy="57143"/>
            </a:xfrm>
            <a:prstGeom prst="rect">
              <a:avLst/>
            </a:prstGeom>
          </p:spPr>
        </p:pic>
      </p:grpSp>
      <p:grpSp>
        <p:nvGrpSpPr>
          <p:cNvPr id="1007" name="그룹 1007"/>
          <p:cNvGrpSpPr/>
          <p:nvPr/>
        </p:nvGrpSpPr>
        <p:grpSpPr>
          <a:xfrm>
            <a:off x="2900282" y="2639079"/>
            <a:ext cx="12485151" cy="7904405"/>
            <a:chOff x="2900282" y="2639079"/>
            <a:chExt cx="12485151" cy="7904405"/>
          </a:xfrm>
        </p:grpSpPr>
        <p:pic>
          <p:nvPicPr>
            <p:cNvPr id="21" name="Object 20"/>
            <p:cNvPicPr>
              <a:picLocks noChangeAspect="1"/>
            </p:cNvPicPr>
            <p:nvPr/>
          </p:nvPicPr>
          <p:blipFill>
            <a:blip r:embed="rId7" cstate="print"/>
            <a:stretch>
              <a:fillRect/>
            </a:stretch>
          </p:blipFill>
          <p:spPr>
            <a:xfrm rot="-10800000">
              <a:off x="2900282" y="2639079"/>
              <a:ext cx="12485151" cy="7904405"/>
            </a:xfrm>
            <a:prstGeom prst="rect">
              <a:avLst/>
            </a:prstGeom>
          </p:spPr>
        </p:pic>
      </p:grpSp>
      <p:grpSp>
        <p:nvGrpSpPr>
          <p:cNvPr id="1008" name="그룹 1008"/>
          <p:cNvGrpSpPr/>
          <p:nvPr/>
        </p:nvGrpSpPr>
        <p:grpSpPr>
          <a:xfrm>
            <a:off x="1477502" y="1396201"/>
            <a:ext cx="2931641" cy="2931641"/>
            <a:chOff x="1477502" y="1396201"/>
            <a:chExt cx="2931641" cy="2931641"/>
          </a:xfrm>
        </p:grpSpPr>
        <p:pic>
          <p:nvPicPr>
            <p:cNvPr id="24" name="Object 23"/>
            <p:cNvPicPr>
              <a:picLocks noChangeAspect="1"/>
            </p:cNvPicPr>
            <p:nvPr/>
          </p:nvPicPr>
          <p:blipFill>
            <a:blip r:embed="rId8" cstate="print"/>
            <a:stretch>
              <a:fillRect/>
            </a:stretch>
          </p:blipFill>
          <p:spPr>
            <a:xfrm>
              <a:off x="1477502" y="1396201"/>
              <a:ext cx="2931641" cy="2931641"/>
            </a:xfrm>
            <a:prstGeom prst="rect">
              <a:avLst/>
            </a:prstGeom>
          </p:spPr>
        </p:pic>
      </p:grpSp>
      <p:grpSp>
        <p:nvGrpSpPr>
          <p:cNvPr id="1009" name="그룹 1009"/>
          <p:cNvGrpSpPr/>
          <p:nvPr/>
        </p:nvGrpSpPr>
        <p:grpSpPr>
          <a:xfrm>
            <a:off x="-555862" y="8296639"/>
            <a:ext cx="2503890" cy="2503890"/>
            <a:chOff x="-555862" y="8296639"/>
            <a:chExt cx="2503890" cy="2503890"/>
          </a:xfrm>
        </p:grpSpPr>
        <p:pic>
          <p:nvPicPr>
            <p:cNvPr id="27" name="Object 26"/>
            <p:cNvPicPr>
              <a:picLocks noChangeAspect="1"/>
            </p:cNvPicPr>
            <p:nvPr/>
          </p:nvPicPr>
          <p:blipFill>
            <a:blip r:embed="rId9" cstate="print"/>
            <a:stretch>
              <a:fillRect/>
            </a:stretch>
          </p:blipFill>
          <p:spPr>
            <a:xfrm>
              <a:off x="-555862" y="8296639"/>
              <a:ext cx="2503890" cy="2503890"/>
            </a:xfrm>
            <a:prstGeom prst="rect">
              <a:avLst/>
            </a:prstGeom>
          </p:spPr>
        </p:pic>
      </p:grpSp>
      <p:grpSp>
        <p:nvGrpSpPr>
          <p:cNvPr id="1010" name="그룹 1010"/>
          <p:cNvGrpSpPr/>
          <p:nvPr/>
        </p:nvGrpSpPr>
        <p:grpSpPr>
          <a:xfrm>
            <a:off x="15572536" y="2966564"/>
            <a:ext cx="2997590" cy="2997590"/>
            <a:chOff x="16191745" y="2581936"/>
            <a:chExt cx="2997590" cy="2997590"/>
          </a:xfrm>
        </p:grpSpPr>
        <p:pic>
          <p:nvPicPr>
            <p:cNvPr id="30" name="Object 29"/>
            <p:cNvPicPr>
              <a:picLocks noChangeAspect="1"/>
            </p:cNvPicPr>
            <p:nvPr/>
          </p:nvPicPr>
          <p:blipFill>
            <a:blip r:embed="rId10" cstate="print"/>
            <a:stretch>
              <a:fillRect/>
            </a:stretch>
          </p:blipFill>
          <p:spPr>
            <a:xfrm>
              <a:off x="16191745" y="2581936"/>
              <a:ext cx="2997590" cy="2997590"/>
            </a:xfrm>
            <a:prstGeom prst="rect">
              <a:avLst/>
            </a:prstGeom>
          </p:spPr>
        </p:pic>
      </p:grpSp>
      <p:grpSp>
        <p:nvGrpSpPr>
          <p:cNvPr id="1011" name="그룹 1011"/>
          <p:cNvGrpSpPr/>
          <p:nvPr/>
        </p:nvGrpSpPr>
        <p:grpSpPr>
          <a:xfrm>
            <a:off x="13758282" y="772946"/>
            <a:ext cx="2384210" cy="2445547"/>
            <a:chOff x="13758282" y="772947"/>
            <a:chExt cx="1811978" cy="1811978"/>
          </a:xfrm>
        </p:grpSpPr>
        <p:pic>
          <p:nvPicPr>
            <p:cNvPr id="33" name="Object 32"/>
            <p:cNvPicPr>
              <a:picLocks noChangeAspect="1"/>
            </p:cNvPicPr>
            <p:nvPr/>
          </p:nvPicPr>
          <p:blipFill>
            <a:blip r:embed="rId11" cstate="print"/>
            <a:stretch>
              <a:fillRect/>
            </a:stretch>
          </p:blipFill>
          <p:spPr>
            <a:xfrm>
              <a:off x="13758282" y="772947"/>
              <a:ext cx="1811978" cy="1811978"/>
            </a:xfrm>
            <a:prstGeom prst="rect">
              <a:avLst/>
            </a:prstGeom>
          </p:spPr>
        </p:pic>
      </p:grpSp>
      <p:grpSp>
        <p:nvGrpSpPr>
          <p:cNvPr id="1012" name="그룹 1012"/>
          <p:cNvGrpSpPr/>
          <p:nvPr/>
        </p:nvGrpSpPr>
        <p:grpSpPr>
          <a:xfrm>
            <a:off x="16682972" y="8295403"/>
            <a:ext cx="2506362" cy="2506362"/>
            <a:chOff x="16682972" y="8295403"/>
            <a:chExt cx="2506362" cy="2506362"/>
          </a:xfrm>
        </p:grpSpPr>
        <p:pic>
          <p:nvPicPr>
            <p:cNvPr id="36" name="Object 35"/>
            <p:cNvPicPr>
              <a:picLocks noChangeAspect="1"/>
            </p:cNvPicPr>
            <p:nvPr/>
          </p:nvPicPr>
          <p:blipFill>
            <a:blip r:embed="rId12" cstate="print"/>
            <a:stretch>
              <a:fillRect/>
            </a:stretch>
          </p:blipFill>
          <p:spPr>
            <a:xfrm>
              <a:off x="16682972" y="8295403"/>
              <a:ext cx="2506362" cy="2506362"/>
            </a:xfrm>
            <a:prstGeom prst="rect">
              <a:avLst/>
            </a:prstGeom>
          </p:spPr>
        </p:pic>
      </p:grpSp>
      <p:sp>
        <p:nvSpPr>
          <p:cNvPr id="38" name="Object 38"/>
          <p:cNvSpPr txBox="1"/>
          <p:nvPr/>
        </p:nvSpPr>
        <p:spPr>
          <a:xfrm>
            <a:off x="2480542" y="4464191"/>
            <a:ext cx="13467736" cy="2492990"/>
          </a:xfrm>
          <a:prstGeom prst="rect">
            <a:avLst/>
          </a:prstGeom>
          <a:noFill/>
        </p:spPr>
        <p:txBody>
          <a:bodyPr wrap="square" rtlCol="0" anchor="t">
            <a:spAutoFit/>
          </a:bodyPr>
          <a:lstStyle/>
          <a:p>
            <a:pPr algn="ctr"/>
            <a:r>
              <a:rPr lang="en-US" altLang="ko-KR" sz="7800" kern="0" spc="-300" dirty="0">
                <a:solidFill>
                  <a:srgbClr val="FFFFFF"/>
                </a:solidFill>
                <a:latin typeface="Gmarket Sans Light" pitchFamily="34" charset="0"/>
                <a:cs typeface="Gmarket Sans Light" pitchFamily="34" charset="0"/>
              </a:rPr>
              <a:t>2. Providing Optimal Path </a:t>
            </a:r>
          </a:p>
          <a:p>
            <a:pPr algn="ctr"/>
            <a:r>
              <a:rPr lang="en-US" altLang="ko-KR" sz="7800" kern="0" spc="-300" dirty="0">
                <a:solidFill>
                  <a:srgbClr val="FFFFFF"/>
                </a:solidFill>
                <a:latin typeface="Gmarket Sans Light" pitchFamily="34" charset="0"/>
                <a:cs typeface="Gmarket Sans Light" pitchFamily="34" charset="0"/>
              </a:rPr>
              <a:t>with Optimal Service</a:t>
            </a:r>
          </a:p>
        </p:txBody>
      </p:sp>
      <p:sp>
        <p:nvSpPr>
          <p:cNvPr id="39" name="Object 39"/>
          <p:cNvSpPr txBox="1"/>
          <p:nvPr/>
        </p:nvSpPr>
        <p:spPr>
          <a:xfrm>
            <a:off x="857143" y="7182855"/>
            <a:ext cx="16571429" cy="861774"/>
          </a:xfrm>
          <a:prstGeom prst="rect">
            <a:avLst/>
          </a:prstGeom>
          <a:noFill/>
        </p:spPr>
        <p:txBody>
          <a:bodyPr wrap="square" rtlCol="0" anchor="t">
            <a:spAutoFit/>
          </a:bodyPr>
          <a:lstStyle/>
          <a:p>
            <a:pPr algn="ctr"/>
            <a:r>
              <a:rPr lang="en-US" altLang="ko-KR" sz="5000" kern="0" spc="-100" dirty="0">
                <a:solidFill>
                  <a:srgbClr val="FFFFFF"/>
                </a:solidFill>
                <a:latin typeface="Gmarket Sans Light" pitchFamily="34" charset="0"/>
                <a:cs typeface="Gmarket Sans Light" pitchFamily="34" charset="0"/>
              </a:rPr>
              <a:t>Based on Personal Conditions</a:t>
            </a:r>
            <a:endParaRPr lang="en-US" sz="5000" dirty="0"/>
          </a:p>
        </p:txBody>
      </p:sp>
      <p:sp>
        <p:nvSpPr>
          <p:cNvPr id="40" name="Object 40"/>
          <p:cNvSpPr txBox="1"/>
          <p:nvPr/>
        </p:nvSpPr>
        <p:spPr>
          <a:xfrm>
            <a:off x="2057143" y="8304957"/>
            <a:ext cx="14171429" cy="1169551"/>
          </a:xfrm>
          <a:prstGeom prst="rect">
            <a:avLst/>
          </a:prstGeom>
          <a:noFill/>
        </p:spPr>
        <p:txBody>
          <a:bodyPr wrap="square" rtlCol="0" anchor="t">
            <a:spAutoFit/>
          </a:bodyPr>
          <a:lstStyle/>
          <a:p>
            <a:pPr algn="ctr"/>
            <a:r>
              <a:rPr lang="en-US" altLang="ko-KR" sz="3500" dirty="0">
                <a:solidFill>
                  <a:srgbClr val="FFFFFF"/>
                </a:solidFill>
                <a:latin typeface="Gmarket Sans Light" pitchFamily="34" charset="0"/>
                <a:cs typeface="Gmarket Sans Light" pitchFamily="34" charset="0"/>
              </a:rPr>
              <a:t>Font size, walking speed(</a:t>
            </a:r>
            <a:r>
              <a:rPr lang="en-US" altLang="ko-KR" sz="3500" i="1" dirty="0">
                <a:solidFill>
                  <a:srgbClr val="FFFFFF"/>
                </a:solidFill>
                <a:latin typeface="Gmarket Sans Light" pitchFamily="34" charset="0"/>
                <a:cs typeface="Gmarket Sans Light" pitchFamily="34" charset="0"/>
              </a:rPr>
              <a:t>on the basis of 1</a:t>
            </a:r>
            <a:r>
              <a:rPr lang="en-US" altLang="ko-KR" sz="3500" dirty="0">
                <a:solidFill>
                  <a:srgbClr val="FFFFFF"/>
                </a:solidFill>
                <a:latin typeface="Gmarket Sans Light" pitchFamily="34" charset="0"/>
                <a:cs typeface="Gmarket Sans Light" pitchFamily="34" charset="0"/>
              </a:rPr>
              <a:t>),</a:t>
            </a:r>
          </a:p>
          <a:p>
            <a:pPr algn="ctr"/>
            <a:r>
              <a:rPr lang="en-US" altLang="ko-KR" sz="3500" dirty="0">
                <a:solidFill>
                  <a:srgbClr val="FFFFFF"/>
                </a:solidFill>
                <a:latin typeface="Gmarket Sans Light" pitchFamily="34" charset="0"/>
                <a:cs typeface="Gmarket Sans Light" pitchFamily="34" charset="0"/>
              </a:rPr>
              <a:t>Arrow Tutorial</a:t>
            </a:r>
          </a:p>
        </p:txBody>
      </p:sp>
      <p:pic>
        <p:nvPicPr>
          <p:cNvPr id="2" name="Object 2">
            <a:extLst>
              <a:ext uri="{FF2B5EF4-FFF2-40B4-BE49-F238E27FC236}">
                <a16:creationId xmlns:a16="http://schemas.microsoft.com/office/drawing/2014/main" id="{1C477BC1-1A68-8DDC-130C-2066430365B6}"/>
              </a:ext>
            </a:extLst>
          </p:cNvPr>
          <p:cNvPicPr>
            <a:picLocks noChangeAspect="1"/>
          </p:cNvPicPr>
          <p:nvPr/>
        </p:nvPicPr>
        <p:blipFill>
          <a:blip r:embed="rId2" cstate="print"/>
          <a:stretch>
            <a:fillRect/>
          </a:stretch>
        </p:blipFill>
        <p:spPr>
          <a:xfrm rot="16200000">
            <a:off x="6763163" y="3518281"/>
            <a:ext cx="4111331" cy="57143"/>
          </a:xfrm>
          <a:prstGeom prst="rect">
            <a:avLst/>
          </a:prstGeom>
        </p:spPr>
      </p:pic>
      <p:grpSp>
        <p:nvGrpSpPr>
          <p:cNvPr id="1019" name="그룹 1019"/>
          <p:cNvGrpSpPr/>
          <p:nvPr/>
        </p:nvGrpSpPr>
        <p:grpSpPr>
          <a:xfrm>
            <a:off x="17438806" y="8726249"/>
            <a:ext cx="1037384" cy="1354858"/>
            <a:chOff x="17438806" y="8726249"/>
            <a:chExt cx="1037384" cy="1354858"/>
          </a:xfrm>
        </p:grpSpPr>
        <p:pic>
          <p:nvPicPr>
            <p:cNvPr id="60" name="Object 59"/>
            <p:cNvPicPr>
              <a:picLocks noChangeAspect="1"/>
            </p:cNvPicPr>
            <p:nvPr/>
          </p:nvPicPr>
          <p:blipFill>
            <a:blip r:embed="rId13" cstate="print"/>
            <a:stretch>
              <a:fillRect/>
            </a:stretch>
          </p:blipFill>
          <p:spPr>
            <a:xfrm>
              <a:off x="17438806" y="8726249"/>
              <a:ext cx="1037384" cy="1354858"/>
            </a:xfrm>
            <a:prstGeom prst="rect">
              <a:avLst/>
            </a:prstGeom>
          </p:spPr>
        </p:pic>
      </p:grpSp>
      <p:pic>
        <p:nvPicPr>
          <p:cNvPr id="4" name="그림 3">
            <a:extLst>
              <a:ext uri="{FF2B5EF4-FFF2-40B4-BE49-F238E27FC236}">
                <a16:creationId xmlns:a16="http://schemas.microsoft.com/office/drawing/2014/main" id="{2FC3A437-9472-1F6B-3199-FF3F3C001991}"/>
              </a:ext>
            </a:extLst>
          </p:cNvPr>
          <p:cNvPicPr>
            <a:picLocks noChangeAspect="1"/>
          </p:cNvPicPr>
          <p:nvPr/>
        </p:nvPicPr>
        <p:blipFill>
          <a:blip r:embed="rId14">
            <a:lum bright="70000" contrast="-70000"/>
          </a:blip>
          <a:stretch>
            <a:fillRect/>
          </a:stretch>
        </p:blipFill>
        <p:spPr>
          <a:xfrm>
            <a:off x="2143222" y="2032152"/>
            <a:ext cx="1600200" cy="1600200"/>
          </a:xfrm>
          <a:prstGeom prst="rect">
            <a:avLst/>
          </a:prstGeom>
        </p:spPr>
      </p:pic>
      <p:pic>
        <p:nvPicPr>
          <p:cNvPr id="7" name="그림 6">
            <a:extLst>
              <a:ext uri="{FF2B5EF4-FFF2-40B4-BE49-F238E27FC236}">
                <a16:creationId xmlns:a16="http://schemas.microsoft.com/office/drawing/2014/main" id="{AB8861A5-073F-FA40-8423-5BE113A5DAAD}"/>
              </a:ext>
            </a:extLst>
          </p:cNvPr>
          <p:cNvPicPr>
            <a:picLocks noChangeAspect="1"/>
          </p:cNvPicPr>
          <p:nvPr/>
        </p:nvPicPr>
        <p:blipFill>
          <a:blip r:embed="rId15">
            <a:lum bright="70000" contrast="-70000"/>
          </a:blip>
          <a:stretch>
            <a:fillRect/>
          </a:stretch>
        </p:blipFill>
        <p:spPr>
          <a:xfrm>
            <a:off x="14123014" y="1141106"/>
            <a:ext cx="1782092" cy="1782092"/>
          </a:xfrm>
          <a:prstGeom prst="rect">
            <a:avLst/>
          </a:prstGeom>
        </p:spPr>
      </p:pic>
      <p:pic>
        <p:nvPicPr>
          <p:cNvPr id="13" name="그림 12">
            <a:extLst>
              <a:ext uri="{FF2B5EF4-FFF2-40B4-BE49-F238E27FC236}">
                <a16:creationId xmlns:a16="http://schemas.microsoft.com/office/drawing/2014/main" id="{C85F153C-AB55-3BBA-57A5-144B4BEC1E29}"/>
              </a:ext>
            </a:extLst>
          </p:cNvPr>
          <p:cNvPicPr>
            <a:picLocks noChangeAspect="1"/>
          </p:cNvPicPr>
          <p:nvPr/>
        </p:nvPicPr>
        <p:blipFill>
          <a:blip r:embed="rId16">
            <a:lum bright="70000" contrast="-70000"/>
          </a:blip>
          <a:stretch>
            <a:fillRect/>
          </a:stretch>
        </p:blipFill>
        <p:spPr>
          <a:xfrm>
            <a:off x="16048587" y="3314196"/>
            <a:ext cx="2045487" cy="2045487"/>
          </a:xfrm>
          <a:prstGeom prst="rect">
            <a:avLst/>
          </a:prstGeom>
        </p:spPr>
      </p:pic>
      <p:pic>
        <p:nvPicPr>
          <p:cNvPr id="16" name="그림 15">
            <a:extLst>
              <a:ext uri="{FF2B5EF4-FFF2-40B4-BE49-F238E27FC236}">
                <a16:creationId xmlns:a16="http://schemas.microsoft.com/office/drawing/2014/main" id="{14117136-9345-AC46-0646-BAB2A9F9BCEC}"/>
              </a:ext>
            </a:extLst>
          </p:cNvPr>
          <p:cNvPicPr>
            <a:picLocks noChangeAspect="1"/>
          </p:cNvPicPr>
          <p:nvPr/>
        </p:nvPicPr>
        <p:blipFill>
          <a:blip r:embed="rId17">
            <a:lum bright="70000" contrast="-70000"/>
          </a:blip>
          <a:stretch>
            <a:fillRect/>
          </a:stretch>
        </p:blipFill>
        <p:spPr>
          <a:xfrm>
            <a:off x="-182449" y="8710252"/>
            <a:ext cx="1768323" cy="1768323"/>
          </a:xfrm>
          <a:prstGeom prst="rect">
            <a:avLst/>
          </a:prstGeom>
        </p:spPr>
      </p:pic>
      <p:pic>
        <p:nvPicPr>
          <p:cNvPr id="5" name="그림 4" descr="텍스트, 폰트, 그래픽, 친필이(가) 표시된 사진&#10;&#10;자동 생성된 설명">
            <a:extLst>
              <a:ext uri="{FF2B5EF4-FFF2-40B4-BE49-F238E27FC236}">
                <a16:creationId xmlns:a16="http://schemas.microsoft.com/office/drawing/2014/main" id="{E58DF5AD-95D0-FC7A-294F-052ED4ACDE6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94900" y="188606"/>
            <a:ext cx="1905000" cy="1905000"/>
          </a:xfrm>
          <a:prstGeom prst="ellipse">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7264924" y="4989554"/>
            <a:ext cx="899296" cy="899296"/>
            <a:chOff x="7956946" y="4174619"/>
            <a:chExt cx="899296" cy="899296"/>
          </a:xfrm>
        </p:grpSpPr>
        <p:pic>
          <p:nvPicPr>
            <p:cNvPr id="3" name="Object 2"/>
            <p:cNvPicPr>
              <a:picLocks noChangeAspect="1"/>
            </p:cNvPicPr>
            <p:nvPr/>
          </p:nvPicPr>
          <p:blipFill>
            <a:blip r:embed="rId2" cstate="print"/>
            <a:stretch>
              <a:fillRect/>
            </a:stretch>
          </p:blipFill>
          <p:spPr>
            <a:xfrm>
              <a:off x="7956946" y="4174619"/>
              <a:ext cx="899296" cy="899296"/>
            </a:xfrm>
            <a:prstGeom prst="rect">
              <a:avLst/>
            </a:prstGeom>
          </p:spPr>
        </p:pic>
      </p:grpSp>
      <p:grpSp>
        <p:nvGrpSpPr>
          <p:cNvPr id="1002" name="그룹 1002"/>
          <p:cNvGrpSpPr/>
          <p:nvPr/>
        </p:nvGrpSpPr>
        <p:grpSpPr>
          <a:xfrm>
            <a:off x="7264924" y="8648700"/>
            <a:ext cx="899296" cy="899296"/>
            <a:chOff x="7956946" y="6600425"/>
            <a:chExt cx="899296" cy="899296"/>
          </a:xfrm>
        </p:grpSpPr>
        <p:pic>
          <p:nvPicPr>
            <p:cNvPr id="6" name="Object 5"/>
            <p:cNvPicPr>
              <a:picLocks noChangeAspect="1"/>
            </p:cNvPicPr>
            <p:nvPr/>
          </p:nvPicPr>
          <p:blipFill>
            <a:blip r:embed="rId3" cstate="print"/>
            <a:stretch>
              <a:fillRect/>
            </a:stretch>
          </p:blipFill>
          <p:spPr>
            <a:xfrm>
              <a:off x="7956946" y="6600425"/>
              <a:ext cx="899296" cy="899296"/>
            </a:xfrm>
            <a:prstGeom prst="rect">
              <a:avLst/>
            </a:prstGeom>
          </p:spPr>
        </p:pic>
      </p:grpSp>
      <p:grpSp>
        <p:nvGrpSpPr>
          <p:cNvPr id="1003" name="그룹 1003"/>
          <p:cNvGrpSpPr/>
          <p:nvPr/>
        </p:nvGrpSpPr>
        <p:grpSpPr>
          <a:xfrm>
            <a:off x="7246054" y="6268663"/>
            <a:ext cx="893028" cy="893028"/>
            <a:chOff x="7960079" y="5409703"/>
            <a:chExt cx="893028" cy="893028"/>
          </a:xfrm>
        </p:grpSpPr>
        <p:pic>
          <p:nvPicPr>
            <p:cNvPr id="9" name="Object 8"/>
            <p:cNvPicPr>
              <a:picLocks noChangeAspect="1"/>
            </p:cNvPicPr>
            <p:nvPr/>
          </p:nvPicPr>
          <p:blipFill>
            <a:blip r:embed="rId4" cstate="print"/>
            <a:stretch>
              <a:fillRect/>
            </a:stretch>
          </p:blipFill>
          <p:spPr>
            <a:xfrm>
              <a:off x="7960079" y="5409703"/>
              <a:ext cx="893028" cy="893028"/>
            </a:xfrm>
            <a:prstGeom prst="rect">
              <a:avLst/>
            </a:prstGeom>
          </p:spPr>
        </p:pic>
      </p:grpSp>
      <p:sp>
        <p:nvSpPr>
          <p:cNvPr id="11" name="Object 11"/>
          <p:cNvSpPr txBox="1"/>
          <p:nvPr/>
        </p:nvSpPr>
        <p:spPr>
          <a:xfrm>
            <a:off x="8458200" y="5017384"/>
            <a:ext cx="10629924" cy="954107"/>
          </a:xfrm>
          <a:prstGeom prst="rect">
            <a:avLst/>
          </a:prstGeom>
          <a:noFill/>
        </p:spPr>
        <p:txBody>
          <a:bodyPr wrap="square" rtlCol="0" anchor="t">
            <a:spAutoFit/>
          </a:bodyPr>
          <a:lstStyle/>
          <a:p>
            <a:r>
              <a:rPr lang="en-US" altLang="ko-KR" sz="2800" dirty="0"/>
              <a:t>Guiding the path based on personal option </a:t>
            </a:r>
          </a:p>
          <a:p>
            <a:r>
              <a:rPr lang="en-US" altLang="ko-KR" sz="2800" dirty="0"/>
              <a:t>that user has chosen</a:t>
            </a:r>
            <a:endParaRPr lang="en-US" sz="2800" dirty="0"/>
          </a:p>
        </p:txBody>
      </p:sp>
      <p:sp>
        <p:nvSpPr>
          <p:cNvPr id="12" name="Object 12"/>
          <p:cNvSpPr txBox="1"/>
          <p:nvPr/>
        </p:nvSpPr>
        <p:spPr>
          <a:xfrm>
            <a:off x="7398116" y="1024748"/>
            <a:ext cx="12244757" cy="1969770"/>
          </a:xfrm>
          <a:prstGeom prst="rect">
            <a:avLst/>
          </a:prstGeom>
          <a:noFill/>
        </p:spPr>
        <p:txBody>
          <a:bodyPr wrap="square" rtlCol="0" anchor="t">
            <a:spAutoFit/>
          </a:bodyPr>
          <a:lstStyle/>
          <a:p>
            <a:r>
              <a:rPr lang="en-US" altLang="ko-KR" sz="6100" kern="0" spc="-200" dirty="0">
                <a:solidFill>
                  <a:srgbClr val="006F3E"/>
                </a:solidFill>
                <a:latin typeface="Gmarket Sans Light" pitchFamily="34" charset="0"/>
                <a:cs typeface="Gmarket Sans Light" pitchFamily="34" charset="0"/>
              </a:rPr>
              <a:t>3.  Providing Information of </a:t>
            </a:r>
          </a:p>
          <a:p>
            <a:r>
              <a:rPr lang="en-US" altLang="ko-KR" sz="6100" kern="0" spc="-200" dirty="0">
                <a:solidFill>
                  <a:srgbClr val="006F3E"/>
                </a:solidFill>
                <a:latin typeface="Gmarket Sans Light" pitchFamily="34" charset="0"/>
                <a:cs typeface="Gmarket Sans Light" pitchFamily="34" charset="0"/>
              </a:rPr>
              <a:t>Stairs/elevators/escalator/obstacles</a:t>
            </a:r>
          </a:p>
        </p:txBody>
      </p:sp>
      <p:sp>
        <p:nvSpPr>
          <p:cNvPr id="14" name="Object 14"/>
          <p:cNvSpPr txBox="1"/>
          <p:nvPr/>
        </p:nvSpPr>
        <p:spPr>
          <a:xfrm>
            <a:off x="8382000" y="8785198"/>
            <a:ext cx="10629924" cy="954107"/>
          </a:xfrm>
          <a:prstGeom prst="rect">
            <a:avLst/>
          </a:prstGeom>
          <a:noFill/>
        </p:spPr>
        <p:txBody>
          <a:bodyPr wrap="square" rtlCol="0" anchor="t">
            <a:spAutoFit/>
          </a:bodyPr>
          <a:lstStyle/>
          <a:p>
            <a:r>
              <a:rPr lang="en-US" altLang="ko-KR" sz="2800" kern="0" spc="-100" dirty="0">
                <a:latin typeface="+mj-ea"/>
                <a:ea typeface="+mj-ea"/>
                <a:cs typeface="Gmarket Sans Medium" pitchFamily="34" charset="0"/>
              </a:rPr>
              <a:t>Notify whether there are obstacles in the building by </a:t>
            </a:r>
          </a:p>
          <a:p>
            <a:r>
              <a:rPr lang="en-US" altLang="ko-KR" sz="2800" kern="0" spc="-100" dirty="0">
                <a:latin typeface="+mj-ea"/>
                <a:ea typeface="+mj-ea"/>
                <a:cs typeface="Gmarket Sans Medium" pitchFamily="34" charset="0"/>
              </a:rPr>
              <a:t>reference to </a:t>
            </a:r>
            <a:r>
              <a:rPr lang="en-US" altLang="ko-KR" sz="2800" b="0" i="0" dirty="0">
                <a:solidFill>
                  <a:srgbClr val="000000"/>
                </a:solidFill>
                <a:effectLst/>
                <a:latin typeface="+mj-ea"/>
                <a:ea typeface="+mj-ea"/>
              </a:rPr>
              <a:t>building perspective view</a:t>
            </a:r>
            <a:endParaRPr lang="en-US" altLang="ko-KR" sz="2800" kern="0" spc="-100" dirty="0">
              <a:solidFill>
                <a:srgbClr val="006F3E"/>
              </a:solidFill>
              <a:latin typeface="+mj-ea"/>
              <a:ea typeface="+mj-ea"/>
              <a:cs typeface="Gmarket Sans Medium" pitchFamily="34" charset="0"/>
            </a:endParaRPr>
          </a:p>
        </p:txBody>
      </p:sp>
      <p:sp>
        <p:nvSpPr>
          <p:cNvPr id="15" name="Object 15"/>
          <p:cNvSpPr txBox="1"/>
          <p:nvPr/>
        </p:nvSpPr>
        <p:spPr>
          <a:xfrm>
            <a:off x="7818027" y="3195026"/>
            <a:ext cx="13702128" cy="1631216"/>
          </a:xfrm>
          <a:prstGeom prst="rect">
            <a:avLst/>
          </a:prstGeom>
          <a:noFill/>
        </p:spPr>
        <p:txBody>
          <a:bodyPr wrap="square" rtlCol="0" anchor="t">
            <a:spAutoFit/>
          </a:bodyPr>
          <a:lstStyle/>
          <a:p>
            <a:r>
              <a:rPr lang="en-US" altLang="ko-KR" sz="5000" kern="0" spc="-100" dirty="0">
                <a:solidFill>
                  <a:srgbClr val="006F3E"/>
                </a:solidFill>
                <a:latin typeface="Gmarket Sans Light" pitchFamily="34" charset="0"/>
                <a:cs typeface="Gmarket Sans Light" pitchFamily="34" charset="0"/>
              </a:rPr>
              <a:t>Using building’s interior perspective</a:t>
            </a:r>
          </a:p>
          <a:p>
            <a:r>
              <a:rPr lang="en-US" altLang="ko-KR" sz="5000" kern="0" spc="-100" dirty="0">
                <a:solidFill>
                  <a:srgbClr val="006F3E"/>
                </a:solidFill>
                <a:latin typeface="Gmarket Sans Light" pitchFamily="34" charset="0"/>
                <a:cs typeface="Gmarket Sans Light" pitchFamily="34" charset="0"/>
              </a:rPr>
              <a:t>&amp; Big Data from a public site</a:t>
            </a:r>
          </a:p>
        </p:txBody>
      </p:sp>
      <p:sp>
        <p:nvSpPr>
          <p:cNvPr id="2" name="Object 11">
            <a:extLst>
              <a:ext uri="{FF2B5EF4-FFF2-40B4-BE49-F238E27FC236}">
                <a16:creationId xmlns:a16="http://schemas.microsoft.com/office/drawing/2014/main" id="{3F435A73-FB2C-29DD-73A6-4A5B30A94FCB}"/>
              </a:ext>
            </a:extLst>
          </p:cNvPr>
          <p:cNvSpPr txBox="1"/>
          <p:nvPr/>
        </p:nvSpPr>
        <p:spPr>
          <a:xfrm>
            <a:off x="8359219" y="6254798"/>
            <a:ext cx="9067800" cy="2123658"/>
          </a:xfrm>
          <a:prstGeom prst="rect">
            <a:avLst/>
          </a:prstGeom>
          <a:noFill/>
        </p:spPr>
        <p:txBody>
          <a:bodyPr wrap="square" rtlCol="0" anchor="t">
            <a:spAutoFit/>
          </a:bodyPr>
          <a:lstStyle/>
          <a:p>
            <a:r>
              <a:rPr lang="en-US" altLang="ko-KR" sz="2800" dirty="0"/>
              <a:t>Collect Big data of the obstacles(</a:t>
            </a:r>
            <a:r>
              <a:rPr lang="en-US" altLang="ko-KR" sz="2800" kern="0" spc="-100" dirty="0">
                <a:solidFill>
                  <a:srgbClr val="006F3E"/>
                </a:solidFill>
                <a:latin typeface="Gmarket Sans Medium" pitchFamily="34" charset="0"/>
                <a:cs typeface="Gmarket Sans Medium" pitchFamily="34" charset="0"/>
              </a:rPr>
              <a:t>Construction sites,</a:t>
            </a:r>
          </a:p>
          <a:p>
            <a:r>
              <a:rPr lang="en-US" altLang="ko-KR" sz="2800" kern="0" spc="-100" dirty="0">
                <a:solidFill>
                  <a:srgbClr val="006F3E"/>
                </a:solidFill>
                <a:latin typeface="Gmarket Sans Medium" pitchFamily="34" charset="0"/>
                <a:cs typeface="Gmarket Sans Medium" pitchFamily="34" charset="0"/>
              </a:rPr>
              <a:t> natural disasters, road damage, etc.)</a:t>
            </a:r>
            <a:r>
              <a:rPr lang="en-US" altLang="ko-KR" sz="2800" dirty="0"/>
              <a:t> in the street</a:t>
            </a:r>
          </a:p>
          <a:p>
            <a:r>
              <a:rPr lang="en-US" altLang="ko-KR" sz="2800" dirty="0"/>
              <a:t>Through the information </a:t>
            </a:r>
          </a:p>
          <a:p>
            <a:r>
              <a:rPr lang="en-US" altLang="ko-KR" sz="2400" dirty="0">
                <a:solidFill>
                  <a:schemeClr val="tx1">
                    <a:lumMod val="65000"/>
                    <a:lumOff val="35000"/>
                  </a:schemeClr>
                </a:solidFill>
              </a:rPr>
              <a:t>TOPIS(Traffic Information Division) &amp; </a:t>
            </a:r>
          </a:p>
          <a:p>
            <a:r>
              <a:rPr lang="en-US" altLang="ko-KR" sz="2400" dirty="0">
                <a:solidFill>
                  <a:schemeClr val="tx1">
                    <a:lumMod val="65000"/>
                    <a:lumOff val="35000"/>
                  </a:schemeClr>
                </a:solidFill>
              </a:rPr>
              <a:t>Ministry of Land, Infrastructure and Transport</a:t>
            </a:r>
            <a:endParaRPr lang="en-US" sz="2800" dirty="0">
              <a:solidFill>
                <a:schemeClr val="tx1">
                  <a:lumMod val="65000"/>
                  <a:lumOff val="35000"/>
                </a:schemeClr>
              </a:solidFill>
            </a:endParaRPr>
          </a:p>
        </p:txBody>
      </p:sp>
      <p:pic>
        <p:nvPicPr>
          <p:cNvPr id="5" name="그림 4" descr="텍스트, 스크린샷, 번호, 지도이(가) 표시된 사진&#10;&#10;자동 생성된 설명">
            <a:extLst>
              <a:ext uri="{FF2B5EF4-FFF2-40B4-BE49-F238E27FC236}">
                <a16:creationId xmlns:a16="http://schemas.microsoft.com/office/drawing/2014/main" id="{6A8908B8-3956-43A6-5C22-FD91207C423A}"/>
              </a:ext>
            </a:extLst>
          </p:cNvPr>
          <p:cNvPicPr>
            <a:picLocks noChangeAspect="1"/>
          </p:cNvPicPr>
          <p:nvPr/>
        </p:nvPicPr>
        <p:blipFill rotWithShape="1">
          <a:blip r:embed="rId5">
            <a:extLst>
              <a:ext uri="{28A0092B-C50C-407E-A947-70E740481C1C}">
                <a14:useLocalDpi xmlns:a14="http://schemas.microsoft.com/office/drawing/2010/main" val="0"/>
              </a:ext>
            </a:extLst>
          </a:blip>
          <a:srcRect l="-1477" t="4139" r="1105"/>
          <a:stretch/>
        </p:blipFill>
        <p:spPr>
          <a:xfrm>
            <a:off x="1143000" y="1333501"/>
            <a:ext cx="5181601" cy="10622382"/>
          </a:xfrm>
          <a:prstGeom prst="roundRect">
            <a:avLst/>
          </a:prstGeom>
        </p:spPr>
      </p:pic>
      <p:pic>
        <p:nvPicPr>
          <p:cNvPr id="8" name="그림 7" descr="스크린샷, 휴대 전화, 정보기기, 스마트폰이(가) 표시된 사진&#10;&#10;자동 생성된 설명">
            <a:extLst>
              <a:ext uri="{FF2B5EF4-FFF2-40B4-BE49-F238E27FC236}">
                <a16:creationId xmlns:a16="http://schemas.microsoft.com/office/drawing/2014/main" id="{7C8F6202-AD6D-6680-1A94-A119443A04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3121" y="205792"/>
            <a:ext cx="11853841" cy="12877800"/>
          </a:xfrm>
          <a:prstGeom prst="rect">
            <a:avLst/>
          </a:prstGeom>
        </p:spPr>
      </p:pic>
    </p:spTree>
    <p:extLst>
      <p:ext uri="{BB962C8B-B14F-4D97-AF65-F5344CB8AC3E}">
        <p14:creationId xmlns:p14="http://schemas.microsoft.com/office/powerpoint/2010/main" val="230913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grpSp>
        <p:nvGrpSpPr>
          <p:cNvPr id="1002" name="그룹 1002"/>
          <p:cNvGrpSpPr/>
          <p:nvPr/>
        </p:nvGrpSpPr>
        <p:grpSpPr>
          <a:xfrm flipV="1">
            <a:off x="12347660" y="4916634"/>
            <a:ext cx="1619931" cy="68489"/>
            <a:chOff x="12495032" y="4684742"/>
            <a:chExt cx="3125968" cy="78829"/>
          </a:xfrm>
        </p:grpSpPr>
        <p:pic>
          <p:nvPicPr>
            <p:cNvPr id="6" name="Object 5"/>
            <p:cNvPicPr>
              <a:picLocks noChangeAspect="1"/>
            </p:cNvPicPr>
            <p:nvPr/>
          </p:nvPicPr>
          <p:blipFill>
            <a:blip r:embed="rId2" cstate="print"/>
            <a:stretch>
              <a:fillRect/>
            </a:stretch>
          </p:blipFill>
          <p:spPr>
            <a:xfrm flipV="1">
              <a:off x="12495032" y="4684742"/>
              <a:ext cx="3125968" cy="78829"/>
            </a:xfrm>
            <a:prstGeom prst="rect">
              <a:avLst/>
            </a:prstGeom>
          </p:spPr>
        </p:pic>
      </p:grpSp>
      <p:sp>
        <p:nvSpPr>
          <p:cNvPr id="11" name="Object 11"/>
          <p:cNvSpPr txBox="1"/>
          <p:nvPr/>
        </p:nvSpPr>
        <p:spPr>
          <a:xfrm>
            <a:off x="1207133" y="1170729"/>
            <a:ext cx="21578583" cy="1031051"/>
          </a:xfrm>
          <a:prstGeom prst="rect">
            <a:avLst/>
          </a:prstGeom>
          <a:noFill/>
        </p:spPr>
        <p:txBody>
          <a:bodyPr wrap="square" rtlCol="0" anchor="t">
            <a:spAutoFit/>
          </a:bodyPr>
          <a:lstStyle/>
          <a:p>
            <a:r>
              <a:rPr lang="en-US" sz="6100" kern="0" spc="-200" dirty="0">
                <a:solidFill>
                  <a:srgbClr val="006F3E"/>
                </a:solidFill>
                <a:latin typeface="Gmarket Sans Light" pitchFamily="34" charset="0"/>
                <a:cs typeface="Gmarket Sans Light" pitchFamily="34" charset="0"/>
              </a:rPr>
              <a:t>4. Providing population density</a:t>
            </a:r>
            <a:endParaRPr lang="en-US" dirty="0"/>
          </a:p>
        </p:txBody>
      </p:sp>
      <p:sp>
        <p:nvSpPr>
          <p:cNvPr id="13" name="Object 13"/>
          <p:cNvSpPr txBox="1"/>
          <p:nvPr/>
        </p:nvSpPr>
        <p:spPr>
          <a:xfrm>
            <a:off x="9601200" y="6819900"/>
            <a:ext cx="7773629" cy="1446550"/>
          </a:xfrm>
          <a:prstGeom prst="rect">
            <a:avLst/>
          </a:prstGeom>
          <a:noFill/>
        </p:spPr>
        <p:txBody>
          <a:bodyPr wrap="square" rtlCol="0" anchor="t">
            <a:spAutoFit/>
          </a:bodyPr>
          <a:lstStyle/>
          <a:p>
            <a:r>
              <a:rPr lang="en-US" altLang="ko-KR" sz="3200" b="0" i="0" u="none" strike="noStrike" dirty="0">
                <a:solidFill>
                  <a:srgbClr val="00583F"/>
                </a:solidFill>
                <a:effectLst/>
                <a:latin typeface="Gmarket Sans Light"/>
              </a:rPr>
              <a:t>Identify population density</a:t>
            </a:r>
          </a:p>
          <a:p>
            <a:r>
              <a:rPr lang="en-US" altLang="ko-KR" sz="2800" b="0" i="0" u="none" strike="noStrike" dirty="0">
                <a:solidFill>
                  <a:srgbClr val="00583F"/>
                </a:solidFill>
                <a:effectLst/>
                <a:latin typeface="Gmarket Sans Light"/>
              </a:rPr>
              <a:t> (only for areas which have density information – </a:t>
            </a:r>
          </a:p>
          <a:p>
            <a:r>
              <a:rPr lang="en-US" altLang="ko-KR" sz="2800" b="0" i="0" u="none" strike="noStrike" dirty="0">
                <a:solidFill>
                  <a:srgbClr val="00583F"/>
                </a:solidFill>
                <a:effectLst/>
                <a:latin typeface="Gmarket Sans Light"/>
              </a:rPr>
              <a:t>ex. available on the ‘Seoul Open Data Plaza website’)</a:t>
            </a:r>
            <a:endParaRPr lang="en-US" sz="2800" dirty="0">
              <a:solidFill>
                <a:srgbClr val="00583F"/>
              </a:solidFill>
              <a:latin typeface="Gmarket Sans Light"/>
            </a:endParaRPr>
          </a:p>
        </p:txBody>
      </p:sp>
      <p:grpSp>
        <p:nvGrpSpPr>
          <p:cNvPr id="1005" name="그룹 1005"/>
          <p:cNvGrpSpPr/>
          <p:nvPr/>
        </p:nvGrpSpPr>
        <p:grpSpPr>
          <a:xfrm>
            <a:off x="9846246" y="3788804"/>
            <a:ext cx="2323571" cy="2324150"/>
            <a:chOff x="12548311" y="3636727"/>
            <a:chExt cx="1330361" cy="1330361"/>
          </a:xfrm>
        </p:grpSpPr>
        <p:pic>
          <p:nvPicPr>
            <p:cNvPr id="18" name="Object 17"/>
            <p:cNvPicPr>
              <a:picLocks noChangeAspect="1"/>
            </p:cNvPicPr>
            <p:nvPr/>
          </p:nvPicPr>
          <p:blipFill>
            <a:blip r:embed="rId3" cstate="print"/>
            <a:stretch>
              <a:fillRect/>
            </a:stretch>
          </p:blipFill>
          <p:spPr>
            <a:xfrm>
              <a:off x="12548311" y="3636727"/>
              <a:ext cx="1330361" cy="1330361"/>
            </a:xfrm>
            <a:prstGeom prst="rect">
              <a:avLst/>
            </a:prstGeom>
          </p:spPr>
        </p:pic>
      </p:grpSp>
      <p:grpSp>
        <p:nvGrpSpPr>
          <p:cNvPr id="1007" name="그룹 1007"/>
          <p:cNvGrpSpPr/>
          <p:nvPr/>
        </p:nvGrpSpPr>
        <p:grpSpPr>
          <a:xfrm>
            <a:off x="14145434" y="3783119"/>
            <a:ext cx="2397822" cy="2324150"/>
            <a:chOff x="13936350" y="5585293"/>
            <a:chExt cx="1330361" cy="1330361"/>
          </a:xfrm>
        </p:grpSpPr>
        <p:pic>
          <p:nvPicPr>
            <p:cNvPr id="24" name="Object 23"/>
            <p:cNvPicPr>
              <a:picLocks noChangeAspect="1"/>
            </p:cNvPicPr>
            <p:nvPr/>
          </p:nvPicPr>
          <p:blipFill>
            <a:blip r:embed="rId3" cstate="print"/>
            <a:stretch>
              <a:fillRect/>
            </a:stretch>
          </p:blipFill>
          <p:spPr>
            <a:xfrm>
              <a:off x="13936350" y="5585293"/>
              <a:ext cx="1330361" cy="1330361"/>
            </a:xfrm>
            <a:prstGeom prst="rect">
              <a:avLst/>
            </a:prstGeom>
          </p:spPr>
        </p:pic>
      </p:grpSp>
      <p:sp>
        <p:nvSpPr>
          <p:cNvPr id="2" name="TextBox 1">
            <a:extLst>
              <a:ext uri="{FF2B5EF4-FFF2-40B4-BE49-F238E27FC236}">
                <a16:creationId xmlns:a16="http://schemas.microsoft.com/office/drawing/2014/main" id="{012259E1-39AF-038B-6202-63D4E4A38C04}"/>
              </a:ext>
            </a:extLst>
          </p:cNvPr>
          <p:cNvSpPr txBox="1"/>
          <p:nvPr/>
        </p:nvSpPr>
        <p:spPr>
          <a:xfrm>
            <a:off x="10212463" y="4679020"/>
            <a:ext cx="1704826" cy="461665"/>
          </a:xfrm>
          <a:prstGeom prst="rect">
            <a:avLst/>
          </a:prstGeom>
          <a:noFill/>
        </p:spPr>
        <p:txBody>
          <a:bodyPr wrap="none" rtlCol="0">
            <a:spAutoFit/>
          </a:bodyPr>
          <a:lstStyle/>
          <a:p>
            <a:r>
              <a:rPr lang="en-US" altLang="ko-KR" sz="2400" dirty="0">
                <a:solidFill>
                  <a:schemeClr val="bg1"/>
                </a:solidFill>
                <a:latin typeface="Abadi Extra Light" panose="020B0204020104020204" pitchFamily="34" charset="0"/>
              </a:rPr>
              <a:t>City website</a:t>
            </a:r>
            <a:endParaRPr lang="ko-KR" altLang="en-US" sz="2400" dirty="0">
              <a:solidFill>
                <a:schemeClr val="bg1"/>
              </a:solidFill>
              <a:latin typeface="Abadi Extra Light" panose="020B0204020104020204" pitchFamily="34" charset="0"/>
            </a:endParaRPr>
          </a:p>
        </p:txBody>
      </p:sp>
      <p:sp>
        <p:nvSpPr>
          <p:cNvPr id="4" name="TextBox 3">
            <a:extLst>
              <a:ext uri="{FF2B5EF4-FFF2-40B4-BE49-F238E27FC236}">
                <a16:creationId xmlns:a16="http://schemas.microsoft.com/office/drawing/2014/main" id="{BDFCCA62-93E7-9CA2-C6CA-9C9556CB789F}"/>
              </a:ext>
            </a:extLst>
          </p:cNvPr>
          <p:cNvSpPr txBox="1"/>
          <p:nvPr/>
        </p:nvSpPr>
        <p:spPr>
          <a:xfrm>
            <a:off x="14534379" y="4679019"/>
            <a:ext cx="1619931" cy="461665"/>
          </a:xfrm>
          <a:prstGeom prst="rect">
            <a:avLst/>
          </a:prstGeom>
          <a:noFill/>
        </p:spPr>
        <p:txBody>
          <a:bodyPr wrap="none" rtlCol="0">
            <a:spAutoFit/>
          </a:bodyPr>
          <a:lstStyle/>
          <a:p>
            <a:r>
              <a:rPr lang="en-US" altLang="ko-KR" sz="2400" dirty="0">
                <a:solidFill>
                  <a:schemeClr val="bg1"/>
                </a:solidFill>
                <a:latin typeface="Abadi Extra Light" panose="020B0204020104020204" pitchFamily="34" charset="0"/>
              </a:rPr>
              <a:t>Map For All</a:t>
            </a:r>
            <a:endParaRPr lang="ko-KR" altLang="en-US" sz="2400" dirty="0">
              <a:solidFill>
                <a:schemeClr val="bg1"/>
              </a:solidFill>
              <a:latin typeface="Abadi Extra Light" panose="020B0204020104020204" pitchFamily="34" charset="0"/>
            </a:endParaRPr>
          </a:p>
        </p:txBody>
      </p:sp>
      <p:pic>
        <p:nvPicPr>
          <p:cNvPr id="7" name="그림 6">
            <a:extLst>
              <a:ext uri="{FF2B5EF4-FFF2-40B4-BE49-F238E27FC236}">
                <a16:creationId xmlns:a16="http://schemas.microsoft.com/office/drawing/2014/main" id="{8C69E8CC-9D1A-8901-ADB2-D6723F30E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587" y="3601844"/>
            <a:ext cx="7297168" cy="50108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8336977" y="344313"/>
            <a:ext cx="10302574" cy="9613949"/>
            <a:chOff x="8336977" y="344313"/>
            <a:chExt cx="10302574" cy="9613949"/>
          </a:xfrm>
        </p:grpSpPr>
        <p:pic>
          <p:nvPicPr>
            <p:cNvPr id="3" name="Object 2"/>
            <p:cNvPicPr>
              <a:picLocks noChangeAspect="1"/>
            </p:cNvPicPr>
            <p:nvPr/>
          </p:nvPicPr>
          <p:blipFill>
            <a:blip r:embed="rId2" cstate="print"/>
            <a:stretch>
              <a:fillRect/>
            </a:stretch>
          </p:blipFill>
          <p:spPr>
            <a:xfrm rot="5400000">
              <a:off x="8336977" y="344313"/>
              <a:ext cx="10302574" cy="9613949"/>
            </a:xfrm>
            <a:prstGeom prst="rect">
              <a:avLst/>
            </a:prstGeom>
          </p:spPr>
        </p:pic>
      </p:grpSp>
      <p:sp>
        <p:nvSpPr>
          <p:cNvPr id="8" name="Object 8"/>
          <p:cNvSpPr txBox="1"/>
          <p:nvPr/>
        </p:nvSpPr>
        <p:spPr>
          <a:xfrm>
            <a:off x="784893" y="1382760"/>
            <a:ext cx="9523041" cy="1138773"/>
          </a:xfrm>
          <a:prstGeom prst="rect">
            <a:avLst/>
          </a:prstGeom>
          <a:noFill/>
        </p:spPr>
        <p:txBody>
          <a:bodyPr wrap="square" rtlCol="0" anchor="t">
            <a:spAutoFit/>
          </a:bodyPr>
          <a:lstStyle/>
          <a:p>
            <a:r>
              <a:rPr lang="en-US" sz="6800" kern="0" spc="-300" dirty="0">
                <a:solidFill>
                  <a:srgbClr val="006F3E"/>
                </a:solidFill>
                <a:latin typeface="Gmarket Sans Light" pitchFamily="34" charset="0"/>
                <a:cs typeface="Gmarket Sans Light" pitchFamily="34" charset="0"/>
              </a:rPr>
              <a:t>5. User-based </a:t>
            </a:r>
            <a:r>
              <a:rPr lang="en-US" sz="6800" kern="0" spc="-300" dirty="0">
                <a:solidFill>
                  <a:srgbClr val="006F3E"/>
                </a:solidFill>
                <a:latin typeface="Gmarket Sans Light" pitchFamily="34" charset="0"/>
              </a:rPr>
              <a:t>function</a:t>
            </a:r>
            <a:endParaRPr lang="en-US" dirty="0"/>
          </a:p>
        </p:txBody>
      </p:sp>
      <p:sp>
        <p:nvSpPr>
          <p:cNvPr id="40" name="Object 40"/>
          <p:cNvSpPr txBox="1"/>
          <p:nvPr/>
        </p:nvSpPr>
        <p:spPr>
          <a:xfrm>
            <a:off x="7752484" y="1772126"/>
            <a:ext cx="9725223" cy="1107996"/>
          </a:xfrm>
          <a:prstGeom prst="rect">
            <a:avLst/>
          </a:prstGeom>
          <a:noFill/>
        </p:spPr>
        <p:txBody>
          <a:bodyPr wrap="square" rtlCol="0" anchor="t">
            <a:spAutoFit/>
          </a:bodyPr>
          <a:lstStyle/>
          <a:p>
            <a:pPr algn="r"/>
            <a:r>
              <a:rPr lang="en-US" sz="6600" b="1" dirty="0">
                <a:solidFill>
                  <a:schemeClr val="bg1"/>
                </a:solidFill>
                <a:latin typeface="Gmarket Sans Light"/>
              </a:rPr>
              <a:t>Today’s Report</a:t>
            </a:r>
          </a:p>
        </p:txBody>
      </p:sp>
      <p:sp>
        <p:nvSpPr>
          <p:cNvPr id="41" name="Object 41"/>
          <p:cNvSpPr txBox="1"/>
          <p:nvPr/>
        </p:nvSpPr>
        <p:spPr>
          <a:xfrm>
            <a:off x="10056931" y="3279213"/>
            <a:ext cx="8170252" cy="1600438"/>
          </a:xfrm>
          <a:prstGeom prst="rect">
            <a:avLst/>
          </a:prstGeom>
          <a:noFill/>
        </p:spPr>
        <p:txBody>
          <a:bodyPr wrap="square" rtlCol="0" anchor="t">
            <a:spAutoFit/>
          </a:bodyPr>
          <a:lstStyle/>
          <a:p>
            <a:pPr marL="342900" indent="-342900" algn="ctr">
              <a:buFont typeface="Arial" panose="020B0604020202020204" pitchFamily="34" charset="0"/>
              <a:buChar char="•"/>
            </a:pPr>
            <a:r>
              <a:rPr lang="en-US" sz="2400" dirty="0">
                <a:solidFill>
                  <a:srgbClr val="FFFFFF"/>
                </a:solidFill>
                <a:latin typeface="Gmarket Sans Light" pitchFamily="34" charset="0"/>
                <a:cs typeface="Gmarket Sans Light" pitchFamily="34" charset="0"/>
              </a:rPr>
              <a:t>Complement </a:t>
            </a:r>
            <a:r>
              <a:rPr lang="en-US" sz="3200" dirty="0">
                <a:solidFill>
                  <a:srgbClr val="FFFFFF"/>
                </a:solidFill>
                <a:latin typeface="Gmarket Sans Light" pitchFamily="34" charset="0"/>
                <a:cs typeface="Gmarket Sans Light" pitchFamily="34" charset="0"/>
              </a:rPr>
              <a:t>big data </a:t>
            </a:r>
            <a:r>
              <a:rPr lang="en-US" sz="2400" dirty="0">
                <a:solidFill>
                  <a:srgbClr val="FFFFFF"/>
                </a:solidFill>
                <a:latin typeface="Gmarket Sans Light" pitchFamily="34" charset="0"/>
                <a:cs typeface="Gmarket Sans Light" pitchFamily="34" charset="0"/>
              </a:rPr>
              <a:t>from city hall </a:t>
            </a:r>
            <a:r>
              <a:rPr lang="en-US" sz="2400" dirty="0">
                <a:solidFill>
                  <a:srgbClr val="FFFFFF"/>
                </a:solidFill>
                <a:latin typeface="Gmarket Sans Light" pitchFamily="34" charset="0"/>
              </a:rPr>
              <a:t>using user-based page</a:t>
            </a:r>
          </a:p>
          <a:p>
            <a:pPr marL="342900" indent="-342900" algn="ctr">
              <a:buFont typeface="Arial" panose="020B0604020202020204" pitchFamily="34" charset="0"/>
              <a:buChar char="•"/>
            </a:pPr>
            <a:r>
              <a:rPr lang="en-US" altLang="ko-KR" sz="2400" b="0" i="0" u="none" strike="noStrike" dirty="0">
                <a:solidFill>
                  <a:srgbClr val="FFFFFF"/>
                </a:solidFill>
                <a:effectLst/>
                <a:latin typeface="Montserrat"/>
              </a:rPr>
              <a:t>Users can both report and read </a:t>
            </a:r>
          </a:p>
          <a:p>
            <a:pPr algn="ctr"/>
            <a:r>
              <a:rPr lang="en-US" altLang="ko-KR" sz="2400" b="0" i="0" u="none" strike="noStrike" dirty="0">
                <a:solidFill>
                  <a:srgbClr val="FFFFFF"/>
                </a:solidFill>
                <a:effectLst/>
                <a:latin typeface="Montserrat"/>
              </a:rPr>
              <a:t>real-time accident news and obstacles</a:t>
            </a:r>
          </a:p>
          <a:p>
            <a:pPr algn="r"/>
            <a:endParaRPr lang="en-US" dirty="0"/>
          </a:p>
        </p:txBody>
      </p:sp>
      <p:grpSp>
        <p:nvGrpSpPr>
          <p:cNvPr id="1013" name="그룹 1013"/>
          <p:cNvGrpSpPr/>
          <p:nvPr/>
        </p:nvGrpSpPr>
        <p:grpSpPr>
          <a:xfrm>
            <a:off x="9524275" y="-1808278"/>
            <a:ext cx="1065313" cy="4062125"/>
            <a:chOff x="9524275" y="-1808278"/>
            <a:chExt cx="1065313" cy="4062125"/>
          </a:xfrm>
        </p:grpSpPr>
        <p:pic>
          <p:nvPicPr>
            <p:cNvPr id="43" name="Object 42"/>
            <p:cNvPicPr>
              <a:picLocks noChangeAspect="1"/>
            </p:cNvPicPr>
            <p:nvPr/>
          </p:nvPicPr>
          <p:blipFill>
            <a:blip r:embed="rId3" cstate="print"/>
            <a:stretch>
              <a:fillRect/>
            </a:stretch>
          </p:blipFill>
          <p:spPr>
            <a:xfrm rot="-960000">
              <a:off x="9524275" y="-1808278"/>
              <a:ext cx="1065313" cy="4062125"/>
            </a:xfrm>
            <a:prstGeom prst="rect">
              <a:avLst/>
            </a:prstGeom>
          </p:spPr>
        </p:pic>
      </p:grpSp>
      <p:grpSp>
        <p:nvGrpSpPr>
          <p:cNvPr id="1014" name="그룹 1014"/>
          <p:cNvGrpSpPr/>
          <p:nvPr/>
        </p:nvGrpSpPr>
        <p:grpSpPr>
          <a:xfrm>
            <a:off x="10236261" y="8151733"/>
            <a:ext cx="657139" cy="3588093"/>
            <a:chOff x="10236261" y="8151733"/>
            <a:chExt cx="657139" cy="3588093"/>
          </a:xfrm>
        </p:grpSpPr>
        <p:pic>
          <p:nvPicPr>
            <p:cNvPr id="46" name="Object 45"/>
            <p:cNvPicPr>
              <a:picLocks noChangeAspect="1"/>
            </p:cNvPicPr>
            <p:nvPr/>
          </p:nvPicPr>
          <p:blipFill>
            <a:blip r:embed="rId4" cstate="print"/>
            <a:stretch>
              <a:fillRect/>
            </a:stretch>
          </p:blipFill>
          <p:spPr>
            <a:xfrm rot="-960000">
              <a:off x="10236261" y="8151733"/>
              <a:ext cx="657139" cy="3588093"/>
            </a:xfrm>
            <a:prstGeom prst="rect">
              <a:avLst/>
            </a:prstGeom>
          </p:spPr>
        </p:pic>
      </p:grpSp>
      <p:pic>
        <p:nvPicPr>
          <p:cNvPr id="37" name="그림 36">
            <a:extLst>
              <a:ext uri="{FF2B5EF4-FFF2-40B4-BE49-F238E27FC236}">
                <a16:creationId xmlns:a16="http://schemas.microsoft.com/office/drawing/2014/main" id="{D4ACE24E-AF62-82B0-25F0-6F4891978F57}"/>
              </a:ext>
            </a:extLst>
          </p:cNvPr>
          <p:cNvPicPr>
            <a:picLocks noChangeAspect="1"/>
          </p:cNvPicPr>
          <p:nvPr/>
        </p:nvPicPr>
        <p:blipFill>
          <a:blip r:embed="rId5"/>
          <a:stretch>
            <a:fillRect/>
          </a:stretch>
        </p:blipFill>
        <p:spPr>
          <a:xfrm>
            <a:off x="5197034" y="4160307"/>
            <a:ext cx="4293567" cy="7192642"/>
          </a:xfrm>
          <a:prstGeom prst="rect">
            <a:avLst/>
          </a:prstGeom>
        </p:spPr>
      </p:pic>
      <p:pic>
        <p:nvPicPr>
          <p:cNvPr id="13" name="그림 12">
            <a:extLst>
              <a:ext uri="{FF2B5EF4-FFF2-40B4-BE49-F238E27FC236}">
                <a16:creationId xmlns:a16="http://schemas.microsoft.com/office/drawing/2014/main" id="{9E14A8B4-F265-2AA1-7758-263EC3BD50CA}"/>
              </a:ext>
            </a:extLst>
          </p:cNvPr>
          <p:cNvPicPr>
            <a:picLocks noChangeAspect="1"/>
          </p:cNvPicPr>
          <p:nvPr/>
        </p:nvPicPr>
        <p:blipFill rotWithShape="1">
          <a:blip r:embed="rId6"/>
          <a:srcRect l="27348" t="7655" r="27751" b="6318"/>
          <a:stretch/>
        </p:blipFill>
        <p:spPr>
          <a:xfrm>
            <a:off x="5105400" y="3704748"/>
            <a:ext cx="4442107" cy="8510596"/>
          </a:xfrm>
          <a:prstGeom prst="rect">
            <a:avLst/>
          </a:prstGeom>
        </p:spPr>
      </p:pic>
      <p:pic>
        <p:nvPicPr>
          <p:cNvPr id="38" name="그림 37">
            <a:extLst>
              <a:ext uri="{FF2B5EF4-FFF2-40B4-BE49-F238E27FC236}">
                <a16:creationId xmlns:a16="http://schemas.microsoft.com/office/drawing/2014/main" id="{6A467C73-A9DB-14F8-C58E-48A9CA6BE5EF}"/>
              </a:ext>
            </a:extLst>
          </p:cNvPr>
          <p:cNvPicPr>
            <a:picLocks noChangeAspect="1"/>
          </p:cNvPicPr>
          <p:nvPr/>
        </p:nvPicPr>
        <p:blipFill>
          <a:blip r:embed="rId7"/>
          <a:stretch>
            <a:fillRect/>
          </a:stretch>
        </p:blipFill>
        <p:spPr>
          <a:xfrm>
            <a:off x="458423" y="3848100"/>
            <a:ext cx="4352131" cy="8311051"/>
          </a:xfrm>
          <a:prstGeom prst="rect">
            <a:avLst/>
          </a:prstGeom>
        </p:spPr>
      </p:pic>
      <p:pic>
        <p:nvPicPr>
          <p:cNvPr id="39" name="그림 38">
            <a:extLst>
              <a:ext uri="{FF2B5EF4-FFF2-40B4-BE49-F238E27FC236}">
                <a16:creationId xmlns:a16="http://schemas.microsoft.com/office/drawing/2014/main" id="{4954282C-7B11-2410-CC3D-51C123B0BFBD}"/>
              </a:ext>
            </a:extLst>
          </p:cNvPr>
          <p:cNvPicPr>
            <a:picLocks noChangeAspect="1"/>
          </p:cNvPicPr>
          <p:nvPr/>
        </p:nvPicPr>
        <p:blipFill rotWithShape="1">
          <a:blip r:embed="rId6"/>
          <a:srcRect l="27348" t="7655" r="27751" b="6318"/>
          <a:stretch/>
        </p:blipFill>
        <p:spPr>
          <a:xfrm>
            <a:off x="230216" y="3772131"/>
            <a:ext cx="4494184" cy="86103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1457</TotalTime>
  <Words>693</Words>
  <Application>Microsoft Office PowerPoint</Application>
  <PresentationFormat>사용자 지정</PresentationFormat>
  <Paragraphs>117</Paragraphs>
  <Slides>20</Slides>
  <Notes>3</Notes>
  <HiddenSlides>0</HiddenSlides>
  <MMClips>1</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20</vt:i4>
      </vt:variant>
    </vt:vector>
  </HeadingPairs>
  <TitlesOfParts>
    <vt:vector size="31" baseType="lpstr">
      <vt:lpstr>Gmarket Sans Light</vt:lpstr>
      <vt:lpstr>Gmarket Sans Medium</vt:lpstr>
      <vt:lpstr>LG Smart UI Bold</vt:lpstr>
      <vt:lpstr>LG Smart UI Light</vt:lpstr>
      <vt:lpstr>맑은 고딕</vt:lpstr>
      <vt:lpstr>Abadi Extra Light</vt:lpstr>
      <vt:lpstr>Arial</vt:lpstr>
      <vt:lpstr>Bauhaus 93</vt:lpstr>
      <vt:lpstr>Montserrat</vt:lpstr>
      <vt:lpstr>Open Sans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구혜준</cp:lastModifiedBy>
  <cp:revision>30</cp:revision>
  <dcterms:created xsi:type="dcterms:W3CDTF">2023-06-07T16:06:50Z</dcterms:created>
  <dcterms:modified xsi:type="dcterms:W3CDTF">2023-06-12T02:06:39Z</dcterms:modified>
</cp:coreProperties>
</file>